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424" r:id="rId3"/>
    <p:sldId id="431" r:id="rId4"/>
    <p:sldId id="458" r:id="rId5"/>
    <p:sldId id="459" r:id="rId6"/>
    <p:sldId id="258" r:id="rId7"/>
    <p:sldId id="259" r:id="rId8"/>
    <p:sldId id="260" r:id="rId9"/>
    <p:sldId id="266" r:id="rId10"/>
    <p:sldId id="261" r:id="rId11"/>
    <p:sldId id="262" r:id="rId12"/>
    <p:sldId id="428" r:id="rId13"/>
    <p:sldId id="425" r:id="rId14"/>
    <p:sldId id="455" r:id="rId15"/>
    <p:sldId id="456" r:id="rId16"/>
    <p:sldId id="267" r:id="rId17"/>
    <p:sldId id="313" r:id="rId18"/>
    <p:sldId id="271" r:id="rId19"/>
    <p:sldId id="268" r:id="rId20"/>
    <p:sldId id="330" r:id="rId21"/>
    <p:sldId id="331" r:id="rId22"/>
    <p:sldId id="272" r:id="rId23"/>
    <p:sldId id="335" r:id="rId24"/>
    <p:sldId id="274" r:id="rId25"/>
    <p:sldId id="332" r:id="rId26"/>
    <p:sldId id="423" r:id="rId27"/>
    <p:sldId id="275" r:id="rId28"/>
    <p:sldId id="334" r:id="rId29"/>
    <p:sldId id="273" r:id="rId30"/>
    <p:sldId id="375" r:id="rId31"/>
    <p:sldId id="278" r:id="rId32"/>
    <p:sldId id="376" r:id="rId33"/>
    <p:sldId id="426" r:id="rId34"/>
    <p:sldId id="280" r:id="rId35"/>
    <p:sldId id="377" r:id="rId36"/>
    <p:sldId id="379" r:id="rId37"/>
    <p:sldId id="380" r:id="rId38"/>
    <p:sldId id="381" r:id="rId39"/>
    <p:sldId id="382" r:id="rId40"/>
    <p:sldId id="383" r:id="rId41"/>
    <p:sldId id="385" r:id="rId42"/>
    <p:sldId id="386" r:id="rId43"/>
    <p:sldId id="387" r:id="rId44"/>
    <p:sldId id="388" r:id="rId45"/>
    <p:sldId id="389" r:id="rId46"/>
    <p:sldId id="390" r:id="rId47"/>
    <p:sldId id="391" r:id="rId48"/>
    <p:sldId id="392" r:id="rId49"/>
    <p:sldId id="393" r:id="rId50"/>
    <p:sldId id="394" r:id="rId51"/>
    <p:sldId id="395" r:id="rId52"/>
    <p:sldId id="396" r:id="rId53"/>
    <p:sldId id="397" r:id="rId54"/>
    <p:sldId id="398" r:id="rId55"/>
    <p:sldId id="399" r:id="rId56"/>
    <p:sldId id="400" r:id="rId57"/>
    <p:sldId id="401" r:id="rId58"/>
    <p:sldId id="402" r:id="rId59"/>
    <p:sldId id="403" r:id="rId60"/>
    <p:sldId id="404" r:id="rId61"/>
    <p:sldId id="405" r:id="rId62"/>
    <p:sldId id="406" r:id="rId63"/>
    <p:sldId id="407" r:id="rId64"/>
    <p:sldId id="408" r:id="rId65"/>
    <p:sldId id="409" r:id="rId66"/>
    <p:sldId id="410" r:id="rId67"/>
    <p:sldId id="411" r:id="rId68"/>
    <p:sldId id="311" r:id="rId69"/>
    <p:sldId id="418" r:id="rId70"/>
    <p:sldId id="429" r:id="rId71"/>
    <p:sldId id="419" r:id="rId72"/>
    <p:sldId id="413" r:id="rId73"/>
    <p:sldId id="416" r:id="rId74"/>
    <p:sldId id="417" r:id="rId75"/>
    <p:sldId id="420" r:id="rId76"/>
    <p:sldId id="432" r:id="rId77"/>
    <p:sldId id="433" r:id="rId78"/>
    <p:sldId id="434" r:id="rId79"/>
    <p:sldId id="435" r:id="rId80"/>
    <p:sldId id="447" r:id="rId81"/>
    <p:sldId id="448" r:id="rId82"/>
    <p:sldId id="436" r:id="rId83"/>
    <p:sldId id="460" r:id="rId84"/>
    <p:sldId id="437" r:id="rId85"/>
    <p:sldId id="438" r:id="rId86"/>
    <p:sldId id="439" r:id="rId87"/>
    <p:sldId id="440" r:id="rId88"/>
    <p:sldId id="441" r:id="rId89"/>
    <p:sldId id="442" r:id="rId90"/>
    <p:sldId id="443" r:id="rId91"/>
    <p:sldId id="444" r:id="rId92"/>
    <p:sldId id="445" r:id="rId93"/>
    <p:sldId id="461" r:id="rId94"/>
    <p:sldId id="449" r:id="rId95"/>
    <p:sldId id="451" r:id="rId96"/>
    <p:sldId id="450" r:id="rId97"/>
    <p:sldId id="452" r:id="rId98"/>
    <p:sldId id="446" r:id="rId99"/>
    <p:sldId id="453" r:id="rId100"/>
    <p:sldId id="454" r:id="rId1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Workshop Overview" id="{DBD9846F-7D80-414D-B335-60CD602E4273}">
          <p14:sldIdLst>
            <p14:sldId id="424"/>
          </p14:sldIdLst>
        </p14:section>
        <p14:section name="RNA-Seq generation" id="{01C9B4F4-E0CD-AB4A-95E6-EC422ED6907C}">
          <p14:sldIdLst>
            <p14:sldId id="431"/>
            <p14:sldId id="458"/>
            <p14:sldId id="459"/>
          </p14:sldIdLst>
        </p14:section>
        <p14:section name="Transcript Reconstruction from RNA-Seq" id="{5DBB0234-9839-6440-9ACA-3189ECA0E274}">
          <p14:sldIdLst>
            <p14:sldId id="258"/>
            <p14:sldId id="259"/>
            <p14:sldId id="260"/>
            <p14:sldId id="266"/>
            <p14:sldId id="261"/>
            <p14:sldId id="262"/>
            <p14:sldId id="428"/>
          </p14:sldIdLst>
        </p14:section>
        <p14:section name="Companion Materials" id="{489C81E4-4184-CC40-B56D-A5B26AC04DC4}">
          <p14:sldIdLst>
            <p14:sldId id="425"/>
            <p14:sldId id="455"/>
            <p14:sldId id="456"/>
          </p14:sldIdLst>
        </p14:section>
        <p14:section name="Tuxedo for transcript reconstruction" id="{BF5757DF-FBE5-4348-852C-BA51F2314412}">
          <p14:sldIdLst>
            <p14:sldId id="267"/>
            <p14:sldId id="313"/>
            <p14:sldId id="271"/>
            <p14:sldId id="268"/>
            <p14:sldId id="330"/>
            <p14:sldId id="331"/>
            <p14:sldId id="272"/>
          </p14:sldIdLst>
        </p14:section>
        <p14:section name="Visualization Options" id="{DE304165-EA13-1C4B-B22D-D13B7D2E0672}">
          <p14:sldIdLst>
            <p14:sldId id="335"/>
            <p14:sldId id="274"/>
            <p14:sldId id="332"/>
            <p14:sldId id="423"/>
            <p14:sldId id="275"/>
            <p14:sldId id="334"/>
          </p14:sldIdLst>
        </p14:section>
        <p14:section name="Cufflinks" id="{2BEF4E64-2685-6A43-91C2-BDBBBDA64734}">
          <p14:sldIdLst>
            <p14:sldId id="273"/>
            <p14:sldId id="375"/>
            <p14:sldId id="278"/>
            <p14:sldId id="376"/>
          </p14:sldIdLst>
        </p14:section>
        <p14:section name="Tuxedo &amp; IGV demo" id="{4CD47AC9-91F7-BF42-B83E-F9A5779479AD}">
          <p14:sldIdLst>
            <p14:sldId id="426"/>
          </p14:sldIdLst>
        </p14:section>
        <p14:section name="de novo reconstruction" id="{1DC2AB2B-D12F-274D-9BE5-3752FCB7A125}">
          <p14:sldIdLst>
            <p14:sldId id="280"/>
            <p14:sldId id="377"/>
            <p14:sldId id="379"/>
            <p14:sldId id="380"/>
            <p14:sldId id="381"/>
          </p14:sldIdLst>
        </p14:section>
        <p14:section name="Trinity" id="{AEC61EEC-DF29-6A43-A816-F44E6A8027E2}">
          <p14:sldIdLst>
            <p14:sldId id="382"/>
            <p14:sldId id="383"/>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311"/>
            <p14:sldId id="418"/>
          </p14:sldIdLst>
        </p14:section>
        <p14:section name="Demo Trinity" id="{9965C48D-BFA3-B447-8DF3-1B33BFAED4F6}">
          <p14:sldIdLst>
            <p14:sldId id="429"/>
          </p14:sldIdLst>
        </p14:section>
        <p14:section name="Sensitivity Comparison" id="{6FF0400A-DA14-2749-87A0-BC9D586CA098}">
          <p14:sldIdLst>
            <p14:sldId id="419"/>
          </p14:sldIdLst>
        </p14:section>
        <p14:section name="Strand-specific RNA-Seq" id="{305FEBAB-99EA-8549-9166-9A61D4648B80}">
          <p14:sldIdLst>
            <p14:sldId id="413"/>
            <p14:sldId id="416"/>
            <p14:sldId id="417"/>
          </p14:sldIdLst>
        </p14:section>
        <p14:section name="Summarize Reconstruction" id="{06D88DE8-CD47-784B-9C9B-6CDA3B2C339B}">
          <p14:sldIdLst>
            <p14:sldId id="420"/>
          </p14:sldIdLst>
        </p14:section>
        <p14:section name="Quantitation" id="{270C9F00-3112-6847-A762-DAB0D3032FF4}">
          <p14:sldIdLst>
            <p14:sldId id="432"/>
            <p14:sldId id="433"/>
            <p14:sldId id="434"/>
            <p14:sldId id="435"/>
          </p14:sldIdLst>
        </p14:section>
        <p14:section name="Mapping Uncertainty and EM" id="{C055CC5F-7FBB-4D4B-9019-E10A8D999168}">
          <p14:sldIdLst>
            <p14:sldId id="447"/>
            <p14:sldId id="448"/>
          </p14:sldIdLst>
        </p14:section>
        <p14:section name="DE analysis" id="{3434FA1E-6732-1B4C-85FE-33D96DB9FCC9}">
          <p14:sldIdLst>
            <p14:sldId id="436"/>
            <p14:sldId id="460"/>
            <p14:sldId id="437"/>
            <p14:sldId id="438"/>
            <p14:sldId id="439"/>
            <p14:sldId id="440"/>
            <p14:sldId id="441"/>
            <p14:sldId id="442"/>
            <p14:sldId id="443"/>
            <p14:sldId id="444"/>
            <p14:sldId id="445"/>
          </p14:sldIdLst>
        </p14:section>
        <p14:section name="Analysis Frameworks" id="{EFA30600-8EA3-E541-AE8F-D02751C43494}">
          <p14:sldIdLst>
            <p14:sldId id="461"/>
            <p14:sldId id="449"/>
            <p14:sldId id="451"/>
            <p14:sldId id="450"/>
            <p14:sldId id="452"/>
          </p14:sldIdLst>
        </p14:section>
        <p14:section name="Final Summary" id="{BAA1D3C1-550B-5240-88EA-045006301613}">
          <p14:sldIdLst>
            <p14:sldId id="446"/>
            <p14:sldId id="453"/>
            <p14:sldId id="4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567" autoAdjust="0"/>
  </p:normalViewPr>
  <p:slideViewPr>
    <p:cSldViewPr snapToGrid="0" snapToObjects="1">
      <p:cViewPr varScale="1">
        <p:scale>
          <a:sx n="86" d="100"/>
          <a:sy n="86" d="100"/>
        </p:scale>
        <p:origin x="-15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interSettings" Target="printerSettings/printerSettings1.bin"/><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139394296"/>
        <c:axId val="2139397384"/>
      </c:scatterChart>
      <c:valAx>
        <c:axId val="2139394296"/>
        <c:scaling>
          <c:orientation val="minMax"/>
        </c:scaling>
        <c:delete val="0"/>
        <c:axPos val="b"/>
        <c:numFmt formatCode="General" sourceLinked="1"/>
        <c:majorTickMark val="out"/>
        <c:minorTickMark val="none"/>
        <c:tickLblPos val="nextTo"/>
        <c:crossAx val="2139397384"/>
        <c:crosses val="autoZero"/>
        <c:crossBetween val="midCat"/>
      </c:valAx>
      <c:valAx>
        <c:axId val="2139397384"/>
        <c:scaling>
          <c:orientation val="minMax"/>
        </c:scaling>
        <c:delete val="0"/>
        <c:axPos val="l"/>
        <c:majorGridlines/>
        <c:numFmt formatCode="General" sourceLinked="1"/>
        <c:majorTickMark val="out"/>
        <c:minorTickMark val="none"/>
        <c:tickLblPos val="nextTo"/>
        <c:crossAx val="2139394296"/>
        <c:crosses val="autoZero"/>
        <c:crossBetween val="midCat"/>
      </c:valAx>
    </c:plotArea>
    <c:legend>
      <c:legendPos val="r"/>
      <c:layout>
        <c:manualLayout>
          <c:xMode val="edge"/>
          <c:yMode val="edge"/>
          <c:x val="0.444218521112401"/>
          <c:y val="0.448561598352255"/>
          <c:w val="0.306910811546145"/>
          <c:h val="0.174584902950697"/>
        </c:manualLayout>
      </c:layout>
      <c:overlay val="0"/>
    </c:legend>
    <c:plotVisOnly val="1"/>
    <c:dispBlanksAs val="gap"/>
    <c:showDLblsOverMax val="0"/>
  </c:chart>
  <c:txPr>
    <a:bodyPr/>
    <a:lstStyle/>
    <a:p>
      <a:pPr>
        <a:defRPr sz="1600" b="1"/>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6/18/13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Lecture ~ 90 </a:t>
            </a:r>
            <a:r>
              <a:rPr lang="en-US" dirty="0" err="1" smtClean="0"/>
              <a:t>mins</a:t>
            </a:r>
            <a:endParaRPr lang="en-US" dirty="0" smtClean="0"/>
          </a:p>
          <a:p>
            <a:r>
              <a:rPr lang="en-US" dirty="0" smtClean="0"/>
              <a:t>--------------------------</a:t>
            </a:r>
          </a:p>
          <a:p>
            <a:r>
              <a:rPr lang="en-US" dirty="0" smtClean="0"/>
              <a:t>1) Generating RNA-</a:t>
            </a:r>
            <a:r>
              <a:rPr lang="en-US" dirty="0" err="1" smtClean="0"/>
              <a:t>Seq</a:t>
            </a:r>
            <a:r>
              <a:rPr lang="en-US" dirty="0" smtClean="0"/>
              <a:t> data, problems, errors, what biological information is really being captured</a:t>
            </a:r>
          </a:p>
          <a:p>
            <a:r>
              <a:rPr lang="en-US" dirty="0" smtClean="0"/>
              <a:t>Quality filtering of RNA-</a:t>
            </a:r>
            <a:r>
              <a:rPr lang="en-US" dirty="0" err="1" smtClean="0"/>
              <a:t>Seq</a:t>
            </a:r>
            <a:r>
              <a:rPr lang="en-US" dirty="0" smtClean="0"/>
              <a:t> data, removal of PCR duplicates (appropriate for longer fragment RNA-</a:t>
            </a:r>
            <a:r>
              <a:rPr lang="en-US" dirty="0" err="1" smtClean="0"/>
              <a:t>Seq</a:t>
            </a:r>
            <a:r>
              <a:rPr lang="en-US" dirty="0" smtClean="0"/>
              <a:t> data)</a:t>
            </a:r>
          </a:p>
          <a:p>
            <a:endParaRPr lang="en-US" dirty="0" smtClean="0"/>
          </a:p>
          <a:p>
            <a:r>
              <a:rPr lang="en-US" dirty="0" smtClean="0"/>
              <a:t>2) Conceptual differences between de novo transcript-assembly and genome-guided</a:t>
            </a:r>
          </a:p>
          <a:p>
            <a:r>
              <a:rPr lang="en-US" dirty="0" smtClean="0"/>
              <a:t>Include an intro to what transcript assembly means, why we need to do it. What we can learn from it. How it's different from Sanger ESTs (high abundance, but very short reads)</a:t>
            </a:r>
          </a:p>
          <a:p>
            <a:endParaRPr lang="en-US" dirty="0" smtClean="0"/>
          </a:p>
          <a:p>
            <a:r>
              <a:rPr lang="en-US" dirty="0" smtClean="0"/>
              <a:t>3) Transcript Assembly without a reference genome</a:t>
            </a:r>
          </a:p>
          <a:p>
            <a:r>
              <a:rPr lang="en-US" dirty="0" smtClean="0"/>
              <a:t>Read Normalization, approaches, algorithms, recommendations</a:t>
            </a:r>
          </a:p>
          <a:p>
            <a:r>
              <a:rPr lang="en-US" dirty="0" smtClean="0"/>
              <a:t>Trinity, overview, steps in code (inchworm, chrysalis, butterfly), some algorithm details for each of the steps</a:t>
            </a:r>
          </a:p>
          <a:p>
            <a:r>
              <a:rPr lang="en-US" dirty="0" smtClean="0"/>
              <a:t>Trinity command line details, recommended options, hardware considerations, expected runtime, memory.</a:t>
            </a:r>
          </a:p>
          <a:p>
            <a:r>
              <a:rPr lang="en-US" dirty="0" smtClean="0"/>
              <a:t>Analyzing the transcripts (e.g. differential expression: RSEM, </a:t>
            </a:r>
            <a:r>
              <a:rPr lang="en-US" dirty="0" err="1" smtClean="0"/>
              <a:t>DESeq</a:t>
            </a:r>
            <a:r>
              <a:rPr lang="en-US" dirty="0" smtClean="0"/>
              <a:t>, other tools)</a:t>
            </a:r>
          </a:p>
          <a:p>
            <a:endParaRPr lang="en-US" dirty="0" smtClean="0"/>
          </a:p>
          <a:p>
            <a:r>
              <a:rPr lang="en-US" dirty="0" smtClean="0"/>
              <a:t>4) Transcript Assembly with a reference genome</a:t>
            </a:r>
          </a:p>
          <a:p>
            <a:r>
              <a:rPr lang="en-US" dirty="0" smtClean="0"/>
              <a:t>(see http://</a:t>
            </a:r>
            <a:r>
              <a:rPr lang="en-US" dirty="0" err="1" smtClean="0"/>
              <a:t>www.nature.com</a:t>
            </a:r>
            <a:r>
              <a:rPr lang="en-US" dirty="0" smtClean="0"/>
              <a:t>/</a:t>
            </a:r>
            <a:r>
              <a:rPr lang="en-US" dirty="0" err="1" smtClean="0"/>
              <a:t>nprot</a:t>
            </a:r>
            <a:r>
              <a:rPr lang="en-US" dirty="0" smtClean="0"/>
              <a:t>/journal/v7/n3/full/nprot.2012.016.html)</a:t>
            </a:r>
          </a:p>
          <a:p>
            <a:r>
              <a:rPr lang="en-US" dirty="0" smtClean="0"/>
              <a:t>Read pre-processing: filtering </a:t>
            </a:r>
            <a:r>
              <a:rPr lang="en-US" dirty="0" err="1" smtClean="0"/>
              <a:t>etc</a:t>
            </a:r>
            <a:endParaRPr lang="en-US" dirty="0" smtClean="0"/>
          </a:p>
          <a:p>
            <a:r>
              <a:rPr lang="en-US" dirty="0" smtClean="0"/>
              <a:t>Tuxedo (</a:t>
            </a:r>
            <a:r>
              <a:rPr lang="en-US" dirty="0" err="1" smtClean="0"/>
              <a:t>Tophat</a:t>
            </a:r>
            <a:r>
              <a:rPr lang="en-US" dirty="0" smtClean="0"/>
              <a:t>, Cufflinks, </a:t>
            </a:r>
            <a:r>
              <a:rPr lang="en-US" dirty="0" err="1" smtClean="0"/>
              <a:t>Cuffmerge</a:t>
            </a:r>
            <a:r>
              <a:rPr lang="en-US" dirty="0" smtClean="0"/>
              <a:t>, </a:t>
            </a:r>
            <a:r>
              <a:rPr lang="en-US" dirty="0" err="1" smtClean="0"/>
              <a:t>Cuffdiff</a:t>
            </a:r>
            <a:r>
              <a:rPr lang="en-US" dirty="0" smtClean="0"/>
              <a:t>, </a:t>
            </a:r>
            <a:r>
              <a:rPr lang="en-US" dirty="0" err="1" smtClean="0"/>
              <a:t>CummerBund</a:t>
            </a:r>
            <a:r>
              <a:rPr lang="en-US" dirty="0" smtClean="0"/>
              <a:t>) overview, algorithm details (especially bowtie2)</a:t>
            </a:r>
          </a:p>
          <a:p>
            <a:r>
              <a:rPr lang="en-US" dirty="0" smtClean="0"/>
              <a:t>Command line details, recommended options, hardware time and memory considerations.</a:t>
            </a:r>
          </a:p>
          <a:p>
            <a:r>
              <a:rPr lang="en-US" dirty="0" smtClean="0"/>
              <a:t>GFF file format for handling output data, </a:t>
            </a:r>
            <a:r>
              <a:rPr lang="en-US" dirty="0" err="1" smtClean="0"/>
              <a:t>gffread</a:t>
            </a:r>
            <a:r>
              <a:rPr lang="en-US" dirty="0" smtClean="0"/>
              <a:t> utility</a:t>
            </a:r>
          </a:p>
          <a:p>
            <a:endParaRPr lang="en-US" dirty="0" smtClean="0"/>
          </a:p>
          <a:p>
            <a:r>
              <a:rPr lang="en-US" dirty="0" smtClean="0"/>
              <a:t>5) General applications of transcript assemblies</a:t>
            </a:r>
          </a:p>
          <a:p>
            <a:r>
              <a:rPr lang="en-US" dirty="0" smtClean="0"/>
              <a:t>Using the transcripts to annotate genomes</a:t>
            </a:r>
          </a:p>
          <a:p>
            <a:r>
              <a:rPr lang="en-US" dirty="0" smtClean="0"/>
              <a:t>Recap on studying differential gene expression</a:t>
            </a:r>
          </a:p>
          <a:p>
            <a:endParaRPr lang="en-US" dirty="0" smtClean="0"/>
          </a:p>
          <a:p>
            <a:r>
              <a:rPr lang="en-US" dirty="0" smtClean="0"/>
              <a:t>II: Workshop ~ 2-2.5 </a:t>
            </a:r>
            <a:r>
              <a:rPr lang="en-US" dirty="0" err="1" smtClean="0"/>
              <a:t>hrs</a:t>
            </a:r>
            <a:endParaRPr lang="en-US" dirty="0" smtClean="0"/>
          </a:p>
          <a:p>
            <a:r>
              <a:rPr lang="en-US" dirty="0" smtClean="0"/>
              <a:t>---------------------------------</a:t>
            </a:r>
          </a:p>
          <a:p>
            <a:r>
              <a:rPr lang="en-US" dirty="0" smtClean="0"/>
              <a:t>1) With a test dataset limited to a small region of a genome, assemble transcripts with both Trinity and Tuxedo to assemble transcripts from at least two conditions. </a:t>
            </a:r>
          </a:p>
          <a:p>
            <a:r>
              <a:rPr lang="en-US" dirty="0" smtClean="0"/>
              <a:t>2) Look for evidence of differential expression in the transcripts that were just assembled.</a:t>
            </a:r>
          </a:p>
          <a:p>
            <a:r>
              <a:rPr lang="en-US" dirty="0" smtClean="0"/>
              <a:t>3) Consider making plots with e.g. </a:t>
            </a:r>
            <a:r>
              <a:rPr lang="en-US" dirty="0" err="1" smtClean="0"/>
              <a:t>CummerBund</a:t>
            </a:r>
            <a:r>
              <a:rPr lang="en-US" dirty="0" smtClean="0"/>
              <a:t> or R or other tools.</a:t>
            </a:r>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33</a:t>
            </a:fld>
            <a:endParaRPr lang="en-US"/>
          </a:p>
        </p:txBody>
      </p:sp>
    </p:spTree>
    <p:extLst>
      <p:ext uri="{BB962C8B-B14F-4D97-AF65-F5344CB8AC3E}">
        <p14:creationId xmlns:p14="http://schemas.microsoft.com/office/powerpoint/2010/main" val="54843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35</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An ordered list of k-</a:t>
            </a:r>
            <a:r>
              <a:rPr lang="en-US" baseline="0" dirty="0" err="1" smtClean="0"/>
              <a:t>mers</a:t>
            </a:r>
            <a:r>
              <a:rPr lang="en-US" baseline="0" dirty="0" smtClean="0"/>
              <a:t> is generated by scanning a window of length k across the length of the read.  You’ll notice that each k-</a:t>
            </a:r>
            <a:r>
              <a:rPr lang="en-US" baseline="0" dirty="0" err="1" smtClean="0"/>
              <a:t>mer</a:t>
            </a:r>
            <a:r>
              <a:rPr lang="en-US" baseline="0" dirty="0" smtClean="0"/>
              <a:t> overlaps the next k-</a:t>
            </a:r>
            <a:r>
              <a:rPr lang="en-US" baseline="0" dirty="0" err="1" smtClean="0"/>
              <a:t>mer</a:t>
            </a:r>
            <a:r>
              <a:rPr lang="en-US" baseline="0" dirty="0" smtClean="0"/>
              <a:t> by exactly k-1 bases.</a:t>
            </a:r>
          </a:p>
          <a:p>
            <a:endParaRPr lang="en-US" baseline="0" dirty="0" smtClean="0"/>
          </a:p>
          <a:p>
            <a:r>
              <a:rPr lang="en-US" baseline="0" dirty="0" smtClean="0"/>
              <a:t>--</a:t>
            </a:r>
          </a:p>
          <a:p>
            <a:endParaRPr lang="en-US" baseline="0" dirty="0" smtClean="0"/>
          </a:p>
          <a:p>
            <a:r>
              <a:rPr lang="en-US" baseline="0" dirty="0" smtClean="0"/>
              <a:t>Then, a de </a:t>
            </a:r>
            <a:r>
              <a:rPr lang="en-US" baseline="0" dirty="0" err="1" smtClean="0"/>
              <a:t>Bruijn</a:t>
            </a:r>
            <a:r>
              <a:rPr lang="en-US" baseline="0" dirty="0" smtClean="0"/>
              <a:t> graph is constructed by assigning each unique k-</a:t>
            </a:r>
            <a:r>
              <a:rPr lang="en-US" baseline="0" dirty="0" err="1" smtClean="0"/>
              <a:t>mer</a:t>
            </a:r>
            <a:r>
              <a:rPr lang="en-US" baseline="0" dirty="0" smtClean="0"/>
              <a:t> as a node in the graph and connecting immediately overlapping k-</a:t>
            </a:r>
            <a:r>
              <a:rPr lang="en-US" baseline="0" dirty="0" err="1" smtClean="0"/>
              <a:t>mers</a:t>
            </a:r>
            <a:r>
              <a:rPr lang="en-US" baseline="0" dirty="0" smtClean="0"/>
              <a:t> by an edge.    This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36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t>
            </a:r>
          </a:p>
          <a:p>
            <a:endParaRPr lang="en-US" baseline="0" dirty="0" smtClean="0"/>
          </a:p>
          <a:p>
            <a:r>
              <a:rPr lang="en-US" baseline="0" dirty="0" smtClean="0"/>
              <a:t>and the graph is compacted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endParaRPr lang="en-US" dirty="0" smtClean="0"/>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37</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paths are traversed across the graph.  </a:t>
            </a:r>
          </a:p>
          <a:p>
            <a:endParaRPr lang="en-US" dirty="0" smtClean="0"/>
          </a:p>
          <a:p>
            <a:r>
              <a:rPr lang="en-US" dirty="0" smtClean="0"/>
              <a:t>--</a:t>
            </a:r>
          </a:p>
          <a:p>
            <a:endParaRPr lang="en-US" dirty="0" smtClean="0"/>
          </a:p>
          <a:p>
            <a:r>
              <a:rPr lang="en-US" dirty="0" smtClean="0"/>
              <a:t>In</a:t>
            </a:r>
            <a:r>
              <a:rPr lang="en-US" baseline="0" dirty="0" smtClean="0"/>
              <a:t> this example, there are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In this case, each of the four differently colored paths generates a different sequence as shown.</a:t>
            </a:r>
          </a:p>
          <a:p>
            <a:endParaRPr lang="en-US" baseline="0" dirty="0" smtClean="0"/>
          </a:p>
          <a:p>
            <a:r>
              <a:rPr lang="en-US" baseline="0" dirty="0" smtClean="0"/>
              <a:t>By taking into account the paths that the reads trace through the graph, along with any mate-pairing information, constraints can be placed such that not all possible path combinations are reported, but instead only those paths that are best supported by the RNA-</a:t>
            </a:r>
            <a:r>
              <a:rPr lang="en-US" baseline="0" dirty="0" err="1" smtClean="0"/>
              <a:t>seq</a:t>
            </a:r>
            <a:r>
              <a:rPr lang="en-US" baseline="0" dirty="0" smtClean="0"/>
              <a:t> reads.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38</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a:t>
            </a:r>
            <a:r>
              <a:rPr lang="en-US" dirty="0" err="1" smtClean="0"/>
              <a:t>transcriptome</a:t>
            </a:r>
            <a:r>
              <a:rPr lang="en-US" baseline="0" dirty="0" smtClean="0"/>
              <a:t> assemblers leverage the de </a:t>
            </a:r>
            <a:r>
              <a:rPr lang="en-US" baseline="0" dirty="0" err="1" smtClean="0"/>
              <a:t>Bruijn</a:t>
            </a:r>
            <a:r>
              <a:rPr lang="en-US" baseline="0" dirty="0" smtClean="0"/>
              <a:t> graph structure, but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 genome and </a:t>
            </a:r>
            <a:r>
              <a:rPr lang="en-US" dirty="0" err="1" smtClean="0"/>
              <a:t>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a:t>
            </a:r>
            <a:r>
              <a:rPr lang="en-US" baseline="0" dirty="0" err="1" smtClean="0"/>
              <a:t>Transcriptome</a:t>
            </a:r>
            <a:r>
              <a:rPr lang="en-US" baseline="0" dirty="0" smtClean="0"/>
              <a:t>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In </a:t>
            </a:r>
            <a:r>
              <a:rPr lang="en-US" baseline="0" dirty="0" err="1" smtClean="0"/>
              <a:t>transcriptome</a:t>
            </a:r>
            <a:r>
              <a:rPr lang="en-US" baseline="0" dirty="0" smtClean="0"/>
              <a:t>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39</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40</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  This is similar to the first step of generating a de </a:t>
            </a:r>
            <a:r>
              <a:rPr lang="en-US" baseline="0" dirty="0" err="1" smtClean="0"/>
              <a:t>Bruijn</a:t>
            </a:r>
            <a:r>
              <a:rPr lang="en-US" baseline="0" dirty="0" smtClean="0"/>
              <a:t> graph, but we don’t actually build a de </a:t>
            </a:r>
            <a:r>
              <a:rPr lang="en-US" baseline="0" dirty="0" err="1" smtClean="0"/>
              <a:t>Bruijn</a:t>
            </a:r>
            <a:r>
              <a:rPr lang="en-US" baseline="0" dirty="0" smtClean="0"/>
              <a:t> graph.  We just store the k-</a:t>
            </a:r>
            <a:r>
              <a:rPr lang="en-US" baseline="0" dirty="0" err="1" smtClean="0"/>
              <a:t>mers</a:t>
            </a:r>
            <a:r>
              <a:rPr lang="en-US" baseline="0" dirty="0" smtClean="0"/>
              <a:t> and their frequency in all the reads, and don’t store the edges between k-</a:t>
            </a:r>
            <a:r>
              <a:rPr lang="en-US" baseline="0" dirty="0" err="1" smtClean="0"/>
              <a:t>mers</a:t>
            </a:r>
            <a:r>
              <a:rPr lang="en-US" baseline="0" dirty="0" smtClean="0"/>
              <a:t>.   This is done mainly to save on the amount of memory and computation required.</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60</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62</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63</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64</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65</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the strategy chosen, the sensitivity for full-length transcript reconstruction</a:t>
            </a:r>
            <a:r>
              <a:rPr lang="en-US" baseline="0" dirty="0" smtClean="0"/>
              <a:t> will be effected by the depth of sequencing.</a:t>
            </a:r>
          </a:p>
          <a:p>
            <a:endParaRPr lang="en-US" baseline="0" dirty="0" smtClean="0"/>
          </a:p>
          <a:p>
            <a:r>
              <a:rPr lang="en-US" baseline="0" dirty="0" smtClean="0"/>
              <a:t>Here is a plot showing the number of genes having fully reconstructed transcripts as a function of depth of sequencing for both methods.  </a:t>
            </a:r>
          </a:p>
          <a:p>
            <a:r>
              <a:rPr lang="en-US" baseline="0" dirty="0" smtClean="0"/>
              <a:t>You can see that both methods generate more full-length transcripts with increased depth of sequencing, and both begin to saturate beyond a certain sequencing depth.</a:t>
            </a:r>
          </a:p>
          <a:p>
            <a:endParaRPr lang="en-US" baseline="0" dirty="0" smtClean="0"/>
          </a:p>
          <a:p>
            <a:r>
              <a:rPr lang="en-US" baseline="0" dirty="0" smtClean="0"/>
              <a:t>You’ll also notice that the cufflinks (genome-based) approach has increased sensitivity as compared to Trinity de novo assembly. This is because the genome-based method requires less overlap among reads, and is able to use the genome to fill in gaps between alignments of PE reads.</a:t>
            </a:r>
          </a:p>
        </p:txBody>
      </p:sp>
      <p:sp>
        <p:nvSpPr>
          <p:cNvPr id="4" name="Slide Number Placeholder 3"/>
          <p:cNvSpPr>
            <a:spLocks noGrp="1"/>
          </p:cNvSpPr>
          <p:nvPr>
            <p:ph type="sldNum" sz="quarter" idx="10"/>
          </p:nvPr>
        </p:nvSpPr>
        <p:spPr/>
        <p:txBody>
          <a:bodyPr/>
          <a:lstStyle/>
          <a:p>
            <a:fld id="{485721AC-E243-BC49-81AA-4F9E33E1DB3C}" type="slidenum">
              <a:rPr lang="en-US" smtClean="0"/>
              <a:t>71</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72</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73</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74</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Differential expression</a:t>
            </a:r>
            <a:r>
              <a:rPr lang="en-US" baseline="0" dirty="0" smtClean="0"/>
              <a:t> analysis in RNA-Seq involves comparing expression levels for genes across two or more different samples.</a:t>
            </a:r>
          </a:p>
          <a:p>
            <a:r>
              <a:rPr lang="en-US" baseline="0" dirty="0" smtClean="0"/>
              <a:t>It is mostly an exercise in counting reads and doing statistics to determine if the counts are significantly different between conditions.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82</a:t>
            </a:fld>
            <a:endParaRPr lang="en-US"/>
          </a:p>
        </p:txBody>
      </p:sp>
    </p:spTree>
    <p:extLst>
      <p:ext uri="{BB962C8B-B14F-4D97-AF65-F5344CB8AC3E}">
        <p14:creationId xmlns:p14="http://schemas.microsoft.com/office/powerpoint/2010/main" val="3231814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84</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86</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90</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100</a:t>
            </a:fld>
            <a:endParaRPr lang="en-US"/>
          </a:p>
        </p:txBody>
      </p:sp>
    </p:spTree>
    <p:extLst>
      <p:ext uri="{BB962C8B-B14F-4D97-AF65-F5344CB8AC3E}">
        <p14:creationId xmlns:p14="http://schemas.microsoft.com/office/powerpoint/2010/main" val="3355308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initial step of Tuxedo involving the use of Bowtie and </a:t>
            </a:r>
            <a:r>
              <a:rPr lang="en-US" baseline="0" dirty="0" err="1" smtClean="0"/>
              <a:t>Tophat</a:t>
            </a:r>
            <a:r>
              <a:rPr lang="en-US" baseline="0" dirty="0" smtClean="0"/>
              <a:t> to generate spliced alignments of short reads to the genome  is depicted here.</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18</a:t>
            </a:fld>
            <a:endParaRPr lang="en-US"/>
          </a:p>
        </p:txBody>
      </p:sp>
    </p:spTree>
    <p:extLst>
      <p:ext uri="{BB962C8B-B14F-4D97-AF65-F5344CB8AC3E}">
        <p14:creationId xmlns:p14="http://schemas.microsoft.com/office/powerpoint/2010/main" val="378620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6/18/13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6/18/13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6/18/13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6/18/13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6/18/13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6/18/13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6/18/13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6/18/13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6/18/13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6/18/13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6/18/13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6/18/13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100.xml.rels><?xml version="1.0" encoding="UTF-8" standalone="yes"?>
<Relationships xmlns="http://schemas.openxmlformats.org/package/2006/relationships"><Relationship Id="rId3" Type="http://schemas.openxmlformats.org/officeDocument/2006/relationships/hyperlink" Target="http://www.nature.com/nrg/journal/v12/n10/full/nrg3068.html" TargetMode="External"/><Relationship Id="rId4" Type="http://schemas.openxmlformats.org/officeDocument/2006/relationships/hyperlink" Target="http://www.ncbi.nlm.nih.gov/pmc/articles/PMC3334321/" TargetMode="External"/><Relationship Id="rId5" Type="http://schemas.openxmlformats.org/officeDocument/2006/relationships/hyperlink" Target="http://www.ncbi.nlm.nih.gov/pmc/articles/PMC3571712/" TargetMode="External"/><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trinityrnaseq.sourceforge.net/rnaseq_workshop.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e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jpe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trinityrnaseq.sourceforge.net/" TargetMode="External"/><Relationship Id="rId4" Type="http://schemas.openxmlformats.org/officeDocument/2006/relationships/hyperlink" Target="http://www.broadinstitute.org/igv/" TargetMode="External"/><Relationship Id="rId5" Type="http://schemas.openxmlformats.org/officeDocument/2006/relationships/hyperlink" Target="http://genomeview.org" TargetMode="External"/><Relationship Id="rId6" Type="http://schemas.openxmlformats.org/officeDocument/2006/relationships/hyperlink" Target="http://research-pub.gene.com/gmap/" TargetMode="External"/><Relationship Id="rId1" Type="http://schemas.openxmlformats.org/officeDocument/2006/relationships/slideLayout" Target="../slideLayouts/slideLayout2.xml"/><Relationship Id="rId2" Type="http://schemas.openxmlformats.org/officeDocument/2006/relationships/hyperlink" Target="http://cufflinks.cbcb.umd.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486" y="2193688"/>
            <a:ext cx="7772400" cy="1470025"/>
          </a:xfrm>
        </p:spPr>
        <p:txBody>
          <a:bodyPr>
            <a:noAutofit/>
          </a:bodyPr>
          <a:lstStyle/>
          <a:p>
            <a:r>
              <a:rPr lang="en-US" sz="2800" dirty="0"/>
              <a:t>Workshop B: Genome-Based and Genome-Free Transcript Reconstruction and Analysis </a:t>
            </a:r>
            <a:r>
              <a:rPr lang="en-US" sz="2800" dirty="0" smtClean="0"/>
              <a:t/>
            </a:r>
            <a:br>
              <a:rPr lang="en-US" sz="2800" dirty="0" smtClean="0"/>
            </a:br>
            <a:r>
              <a:rPr lang="en-US" sz="2800" dirty="0" smtClean="0"/>
              <a:t>Using </a:t>
            </a:r>
            <a:r>
              <a:rPr lang="en-US" sz="2800" dirty="0"/>
              <a:t>RNA-Seq Data</a:t>
            </a:r>
            <a:endParaRPr lang="en-US" sz="2000" dirty="0"/>
          </a:p>
        </p:txBody>
      </p:sp>
      <p:sp>
        <p:nvSpPr>
          <p:cNvPr id="3" name="Subtitle 2"/>
          <p:cNvSpPr>
            <a:spLocks noGrp="1"/>
          </p:cNvSpPr>
          <p:nvPr>
            <p:ph type="subTitle" idx="1"/>
          </p:nvPr>
        </p:nvSpPr>
        <p:spPr>
          <a:xfrm>
            <a:off x="1540930" y="4103019"/>
            <a:ext cx="6400800" cy="1383379"/>
          </a:xfrm>
        </p:spPr>
        <p:txBody>
          <a:bodyPr/>
          <a:lstStyle/>
          <a:p>
            <a:r>
              <a:rPr lang="en-US" dirty="0" smtClean="0"/>
              <a:t>Brian Haas</a:t>
            </a:r>
          </a:p>
          <a:p>
            <a:r>
              <a:rPr lang="en-US" dirty="0" smtClean="0"/>
              <a:t>Broad Institute</a:t>
            </a:r>
            <a:endParaRPr lang="en-US" dirty="0"/>
          </a:p>
        </p:txBody>
      </p:sp>
      <p:pic>
        <p:nvPicPr>
          <p:cNvPr id="4" name="Picture 3"/>
          <p:cNvPicPr>
            <a:picLocks noChangeAspect="1"/>
          </p:cNvPicPr>
          <p:nvPr/>
        </p:nvPicPr>
        <p:blipFill>
          <a:blip r:embed="rId3"/>
          <a:stretch>
            <a:fillRect/>
          </a:stretch>
        </p:blipFill>
        <p:spPr>
          <a:xfrm>
            <a:off x="175310" y="4060351"/>
            <a:ext cx="2974845" cy="1962942"/>
          </a:xfrm>
          <a:prstGeom prst="rect">
            <a:avLst/>
          </a:prstGeom>
        </p:spPr>
      </p:pic>
      <p:pic>
        <p:nvPicPr>
          <p:cNvPr id="5" name="Picture 4"/>
          <p:cNvPicPr>
            <a:picLocks noChangeAspect="1"/>
          </p:cNvPicPr>
          <p:nvPr/>
        </p:nvPicPr>
        <p:blipFill>
          <a:blip r:embed="rId4"/>
          <a:stretch>
            <a:fillRect/>
          </a:stretch>
        </p:blipFill>
        <p:spPr>
          <a:xfrm>
            <a:off x="6901296" y="3979602"/>
            <a:ext cx="1654590" cy="2060624"/>
          </a:xfrm>
          <a:prstGeom prst="rect">
            <a:avLst/>
          </a:prstGeom>
        </p:spPr>
      </p:pic>
      <p:pic>
        <p:nvPicPr>
          <p:cNvPr id="6" name="Picture 5"/>
          <p:cNvPicPr>
            <a:picLocks noChangeAspect="1"/>
          </p:cNvPicPr>
          <p:nvPr/>
        </p:nvPicPr>
        <p:blipFill>
          <a:blip r:embed="rId5"/>
          <a:stretch>
            <a:fillRect/>
          </a:stretch>
        </p:blipFill>
        <p:spPr>
          <a:xfrm>
            <a:off x="0" y="3"/>
            <a:ext cx="9144000" cy="1912971"/>
          </a:xfrm>
          <a:prstGeom prst="rect">
            <a:avLst/>
          </a:prstGeom>
        </p:spPr>
      </p:pic>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4" name="Content Placeholder 3"/>
          <p:cNvSpPr>
            <a:spLocks noGrp="1"/>
          </p:cNvSpPr>
          <p:nvPr>
            <p:ph idx="1"/>
          </p:nvPr>
        </p:nvSpPr>
        <p:spPr>
          <a:xfrm>
            <a:off x="457200" y="1662920"/>
            <a:ext cx="8229600" cy="3652569"/>
          </a:xfrm>
        </p:spPr>
        <p:txBody>
          <a:bodyPr>
            <a:normAutofit/>
          </a:bodyPr>
          <a:lstStyle/>
          <a:p>
            <a:r>
              <a:rPr lang="en-US" dirty="0" smtClean="0"/>
              <a:t>Next generation transcriptome assembly</a:t>
            </a:r>
          </a:p>
          <a:p>
            <a:pPr lvl="1"/>
            <a:r>
              <a:rPr lang="en-US" sz="2000" dirty="0">
                <a:hlinkClick r:id="rId3"/>
              </a:rPr>
              <a:t>http://www.nature.com/nrg/journal/v12/n10/full/nrg3068.</a:t>
            </a:r>
            <a:r>
              <a:rPr lang="en-US" sz="2000" dirty="0" smtClean="0">
                <a:hlinkClick r:id="rId3"/>
              </a:rPr>
              <a:t>html</a:t>
            </a:r>
            <a:endParaRPr lang="en-US" sz="2000" dirty="0" smtClean="0"/>
          </a:p>
          <a:p>
            <a:r>
              <a:rPr lang="en-US" dirty="0" smtClean="0"/>
              <a:t>Tuxedo protocol</a:t>
            </a:r>
          </a:p>
          <a:p>
            <a:pPr lvl="1"/>
            <a:r>
              <a:rPr lang="en-US" sz="2400" dirty="0">
                <a:hlinkClick r:id="rId4"/>
              </a:rPr>
              <a:t>http://www.ncbi.nlm.nih.gov/pmc/articles/PMC3334321</a:t>
            </a:r>
            <a:r>
              <a:rPr lang="en-US" sz="2400" dirty="0" smtClean="0">
                <a:hlinkClick r:id="rId4"/>
              </a:rPr>
              <a:t>/</a:t>
            </a:r>
            <a:endParaRPr lang="en-US" sz="2400" dirty="0" smtClean="0"/>
          </a:p>
          <a:p>
            <a:r>
              <a:rPr lang="en-US" dirty="0" smtClean="0"/>
              <a:t>Trinity</a:t>
            </a:r>
          </a:p>
          <a:p>
            <a:pPr lvl="1"/>
            <a:r>
              <a:rPr lang="en-US" sz="2400" dirty="0">
                <a:hlinkClick r:id="rId5"/>
              </a:rPr>
              <a:t>http://</a:t>
            </a:r>
            <a:r>
              <a:rPr lang="en-US" sz="2400" dirty="0" err="1">
                <a:hlinkClick r:id="rId5"/>
              </a:rPr>
              <a:t>www.ncbi.nlm.nih.gov</a:t>
            </a:r>
            <a:r>
              <a:rPr lang="en-US" sz="2400" dirty="0">
                <a:hlinkClick r:id="rId5"/>
              </a:rPr>
              <a:t>/</a:t>
            </a:r>
            <a:r>
              <a:rPr lang="en-US" sz="2400" dirty="0" err="1">
                <a:hlinkClick r:id="rId5"/>
              </a:rPr>
              <a:t>pmc</a:t>
            </a:r>
            <a:r>
              <a:rPr lang="en-US" sz="2400" dirty="0">
                <a:hlinkClick r:id="rId5"/>
              </a:rPr>
              <a:t>/articles/PMC3571712/</a:t>
            </a:r>
            <a:endParaRPr lang="en-US" sz="2400" dirty="0"/>
          </a:p>
        </p:txBody>
      </p:sp>
    </p:spTree>
    <p:extLst>
      <p:ext uri="{BB962C8B-B14F-4D97-AF65-F5344CB8AC3E}">
        <p14:creationId xmlns:p14="http://schemas.microsoft.com/office/powerpoint/2010/main" val="34843401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292792" y="4743456"/>
            <a:ext cx="3929281" cy="954107"/>
          </a:xfrm>
          <a:prstGeom prst="rect">
            <a:avLst/>
          </a:prstGeom>
          <a:noFill/>
        </p:spPr>
        <p:txBody>
          <a:bodyPr wrap="none" rtlCol="0">
            <a:spAutoFit/>
          </a:bodyPr>
          <a:lstStyle/>
          <a:p>
            <a:pPr marL="285750" indent="-285750">
              <a:buFont typeface="Arial"/>
              <a:buChar char="•"/>
            </a:pPr>
            <a:r>
              <a:rPr lang="en-US" sz="2800" dirty="0" smtClean="0"/>
              <a:t>How it works.</a:t>
            </a:r>
          </a:p>
          <a:p>
            <a:pPr marL="285750" indent="-285750">
              <a:buFont typeface="Arial"/>
              <a:buChar char="•"/>
            </a:pPr>
            <a:r>
              <a:rPr lang="en-US" sz="2800" dirty="0" smtClean="0"/>
              <a:t>Applications of interest.</a:t>
            </a:r>
            <a:endParaRPr lang="en-US" sz="2800" dirty="0"/>
          </a:p>
        </p:txBody>
      </p:sp>
      <p:grpSp>
        <p:nvGrpSpPr>
          <p:cNvPr id="16" name="Group 15"/>
          <p:cNvGrpSpPr/>
          <p:nvPr/>
        </p:nvGrpSpPr>
        <p:grpSpPr>
          <a:xfrm>
            <a:off x="637392" y="2564537"/>
            <a:ext cx="4724370" cy="1920319"/>
            <a:chOff x="3936608" y="4142275"/>
            <a:chExt cx="4724370" cy="1920319"/>
          </a:xfrm>
        </p:grpSpPr>
        <p:pic>
          <p:nvPicPr>
            <p:cNvPr id="17" name="Picture 16" descr="TrinitySimpleLogo.jpg"/>
            <p:cNvPicPr>
              <a:picLocks noChangeAspect="1"/>
            </p:cNvPicPr>
            <p:nvPr/>
          </p:nvPicPr>
          <p:blipFill>
            <a:blip r:embed="rId5"/>
            <a:stretch>
              <a:fillRect/>
            </a:stretch>
          </p:blipFill>
          <p:spPr>
            <a:xfrm>
              <a:off x="5543894" y="4142275"/>
              <a:ext cx="3117084" cy="618658"/>
            </a:xfrm>
            <a:prstGeom prst="rect">
              <a:avLst/>
            </a:prstGeom>
          </p:spPr>
        </p:pic>
        <p:pic>
          <p:nvPicPr>
            <p:cNvPr id="18" name="Picture 17"/>
            <p:cNvPicPr>
              <a:picLocks noChangeAspect="1"/>
            </p:cNvPicPr>
            <p:nvPr/>
          </p:nvPicPr>
          <p:blipFill>
            <a:blip r:embed="rId6"/>
            <a:stretch>
              <a:fillRect/>
            </a:stretch>
          </p:blipFill>
          <p:spPr>
            <a:xfrm>
              <a:off x="3936608" y="4142275"/>
              <a:ext cx="1459892" cy="1920319"/>
            </a:xfrm>
            <a:prstGeom prst="rect">
              <a:avLst/>
            </a:prstGeom>
          </p:spPr>
        </p:pic>
        <p:sp>
          <p:nvSpPr>
            <p:cNvPr id="19" name="TextBox 18"/>
            <p:cNvSpPr txBox="1"/>
            <p:nvPr/>
          </p:nvSpPr>
          <p:spPr>
            <a:xfrm>
              <a:off x="5994685" y="4888980"/>
              <a:ext cx="2205534" cy="923330"/>
            </a:xfrm>
            <a:prstGeom prst="rect">
              <a:avLst/>
            </a:prstGeom>
            <a:noFill/>
          </p:spPr>
          <p:txBody>
            <a:bodyPr wrap="square" rtlCol="0">
              <a:spAutoFit/>
            </a:bodyPr>
            <a:lstStyle/>
            <a:p>
              <a:r>
                <a:rPr lang="en-US" dirty="0" err="1" smtClean="0"/>
                <a:t>Grabherr</a:t>
              </a:r>
              <a:r>
                <a:rPr lang="en-US" dirty="0" smtClean="0"/>
                <a:t>, Haas, &amp; </a:t>
              </a:r>
              <a:r>
                <a:rPr lang="en-US" dirty="0" err="1" smtClean="0"/>
                <a:t>Yassour</a:t>
              </a:r>
              <a:r>
                <a:rPr lang="en-US" dirty="0" smtClean="0"/>
                <a:t> et al., Nature Biotechnology, 2011</a:t>
              </a:r>
              <a:endParaRPr lang="en-US" dirty="0"/>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Companion Materials</a:t>
            </a:r>
            <a:endParaRPr lang="en-US" dirty="0"/>
          </a:p>
        </p:txBody>
      </p:sp>
      <p:sp>
        <p:nvSpPr>
          <p:cNvPr id="3" name="Content Placeholder 2"/>
          <p:cNvSpPr>
            <a:spLocks noGrp="1"/>
          </p:cNvSpPr>
          <p:nvPr>
            <p:ph idx="1"/>
          </p:nvPr>
        </p:nvSpPr>
        <p:spPr>
          <a:xfrm>
            <a:off x="457200" y="1518270"/>
            <a:ext cx="8229600" cy="4525963"/>
          </a:xfrm>
        </p:spPr>
        <p:txBody>
          <a:bodyPr/>
          <a:lstStyle/>
          <a:p>
            <a:r>
              <a:rPr lang="en-US" dirty="0" err="1" smtClean="0"/>
              <a:t>VirtualBox</a:t>
            </a:r>
            <a:r>
              <a:rPr lang="en-US" dirty="0" smtClean="0"/>
              <a:t> Ubuntu Linux Image</a:t>
            </a:r>
          </a:p>
          <a:p>
            <a:pPr lvl="1"/>
            <a:r>
              <a:rPr lang="en-US" dirty="0" smtClean="0"/>
              <a:t>Run Linux as a virtual machine in Mac or Windows</a:t>
            </a:r>
          </a:p>
          <a:p>
            <a:pPr lvl="1"/>
            <a:r>
              <a:rPr lang="en-US" dirty="0" smtClean="0"/>
              <a:t>Trinity and Tuxedo software + more.</a:t>
            </a:r>
          </a:p>
          <a:p>
            <a:pPr lvl="1"/>
            <a:r>
              <a:rPr lang="en-US" dirty="0" smtClean="0"/>
              <a:t>Sample RNA-Seq data</a:t>
            </a:r>
            <a:br>
              <a:rPr lang="en-US" dirty="0" smtClean="0"/>
            </a:br>
            <a:endParaRPr lang="en-US" dirty="0" smtClean="0"/>
          </a:p>
          <a:p>
            <a:r>
              <a:rPr lang="en-US" dirty="0" smtClean="0"/>
              <a:t>Tutorials / Software Demos</a:t>
            </a:r>
          </a:p>
        </p:txBody>
      </p:sp>
    </p:spTree>
    <p:extLst>
      <p:ext uri="{BB962C8B-B14F-4D97-AF65-F5344CB8AC3E}">
        <p14:creationId xmlns:p14="http://schemas.microsoft.com/office/powerpoint/2010/main" val="21590273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Shot 2013-06-17 at 2.04.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571" y="1446856"/>
            <a:ext cx="5835439" cy="4891471"/>
          </a:xfrm>
          <a:prstGeom prst="rect">
            <a:avLst/>
          </a:prstGeom>
        </p:spPr>
      </p:pic>
      <p:sp>
        <p:nvSpPr>
          <p:cNvPr id="2" name="Title 1"/>
          <p:cNvSpPr>
            <a:spLocks noGrp="1"/>
          </p:cNvSpPr>
          <p:nvPr>
            <p:ph type="title"/>
          </p:nvPr>
        </p:nvSpPr>
        <p:spPr>
          <a:xfrm>
            <a:off x="433538" y="23567"/>
            <a:ext cx="8229600" cy="995248"/>
          </a:xfrm>
        </p:spPr>
        <p:txBody>
          <a:bodyPr>
            <a:noAutofit/>
          </a:bodyPr>
          <a:lstStyle/>
          <a:p>
            <a:r>
              <a:rPr lang="en-US" sz="2800" dirty="0" smtClean="0"/>
              <a:t>Download the RNA-Seq Workshop</a:t>
            </a:r>
            <a:br>
              <a:rPr lang="en-US" sz="2800" dirty="0" smtClean="0"/>
            </a:br>
            <a:r>
              <a:rPr lang="en-US" sz="2800" dirty="0" smtClean="0"/>
              <a:t>Virtual Machine (VM) Image and Related Materials</a:t>
            </a:r>
            <a:endParaRPr lang="en-US" sz="2800" dirty="0"/>
          </a:p>
        </p:txBody>
      </p:sp>
      <p:sp>
        <p:nvSpPr>
          <p:cNvPr id="7" name="TextBox 6"/>
          <p:cNvSpPr txBox="1"/>
          <p:nvPr/>
        </p:nvSpPr>
        <p:spPr>
          <a:xfrm>
            <a:off x="1757597" y="897933"/>
            <a:ext cx="5835439" cy="369332"/>
          </a:xfrm>
          <a:prstGeom prst="rect">
            <a:avLst/>
          </a:prstGeom>
          <a:noFill/>
        </p:spPr>
        <p:txBody>
          <a:bodyPr wrap="none" rtlCol="0">
            <a:spAutoFit/>
          </a:bodyPr>
          <a:lstStyle/>
          <a:p>
            <a:r>
              <a:rPr lang="en-US" dirty="0" smtClean="0">
                <a:hlinkClick r:id="rId3"/>
              </a:rPr>
              <a:t>http://</a:t>
            </a:r>
            <a:r>
              <a:rPr lang="en-US" dirty="0" err="1" smtClean="0">
                <a:hlinkClick r:id="rId3"/>
              </a:rPr>
              <a:t>trinityrnaseq.sourceforge.net</a:t>
            </a:r>
            <a:r>
              <a:rPr lang="en-US" dirty="0" smtClean="0">
                <a:hlinkClick r:id="rId3"/>
              </a:rPr>
              <a:t>/</a:t>
            </a:r>
            <a:r>
              <a:rPr lang="en-US" dirty="0" err="1" smtClean="0">
                <a:hlinkClick r:id="rId3"/>
              </a:rPr>
              <a:t>rnaseq_workshop.html</a:t>
            </a:r>
            <a:endParaRPr lang="en-US" dirty="0"/>
          </a:p>
        </p:txBody>
      </p:sp>
      <p:sp>
        <p:nvSpPr>
          <p:cNvPr id="10" name="TextBox 9"/>
          <p:cNvSpPr txBox="1"/>
          <p:nvPr/>
        </p:nvSpPr>
        <p:spPr>
          <a:xfrm>
            <a:off x="6132351" y="5079768"/>
            <a:ext cx="2112728" cy="261610"/>
          </a:xfrm>
          <a:prstGeom prst="rect">
            <a:avLst/>
          </a:prstGeom>
          <a:noFill/>
        </p:spPr>
        <p:txBody>
          <a:bodyPr wrap="none" rtlCol="0">
            <a:spAutoFit/>
          </a:bodyPr>
          <a:lstStyle/>
          <a:p>
            <a:r>
              <a:rPr lang="en-US" sz="1100" b="1" dirty="0" smtClean="0"/>
              <a:t>(</a:t>
            </a:r>
            <a:r>
              <a:rPr lang="en-US" sz="1100" b="1" dirty="0" err="1" smtClean="0"/>
              <a:t>Ubuntu_RNASeqWorkshop.ova</a:t>
            </a:r>
            <a:r>
              <a:rPr lang="en-US" sz="1100" b="1" dirty="0"/>
              <a:t>)</a:t>
            </a:r>
          </a:p>
        </p:txBody>
      </p:sp>
      <p:sp>
        <p:nvSpPr>
          <p:cNvPr id="11" name="Left Brace 10"/>
          <p:cNvSpPr/>
          <p:nvPr/>
        </p:nvSpPr>
        <p:spPr>
          <a:xfrm>
            <a:off x="1550274" y="4720587"/>
            <a:ext cx="386933" cy="9749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269413" y="4874520"/>
            <a:ext cx="1141245" cy="646331"/>
          </a:xfrm>
          <a:prstGeom prst="rect">
            <a:avLst/>
          </a:prstGeom>
          <a:noFill/>
        </p:spPr>
        <p:txBody>
          <a:bodyPr wrap="none" rtlCol="0">
            <a:spAutoFit/>
          </a:bodyPr>
          <a:lstStyle/>
          <a:p>
            <a:r>
              <a:rPr lang="en-US" dirty="0" smtClean="0"/>
              <a:t>Download</a:t>
            </a:r>
          </a:p>
          <a:p>
            <a:r>
              <a:rPr lang="en-US" dirty="0" smtClean="0"/>
              <a:t>Materials</a:t>
            </a:r>
            <a:endParaRPr lang="en-US" dirty="0"/>
          </a:p>
        </p:txBody>
      </p:sp>
    </p:spTree>
    <p:extLst>
      <p:ext uri="{BB962C8B-B14F-4D97-AF65-F5344CB8AC3E}">
        <p14:creationId xmlns:p14="http://schemas.microsoft.com/office/powerpoint/2010/main" val="9242142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VirtualBox</a:t>
            </a:r>
            <a:endParaRPr lang="en-US" dirty="0"/>
          </a:p>
        </p:txBody>
      </p:sp>
      <p:sp>
        <p:nvSpPr>
          <p:cNvPr id="3" name="Content Placeholder 2"/>
          <p:cNvSpPr>
            <a:spLocks noGrp="1"/>
          </p:cNvSpPr>
          <p:nvPr>
            <p:ph idx="1"/>
          </p:nvPr>
        </p:nvSpPr>
        <p:spPr/>
        <p:txBody>
          <a:bodyPr/>
          <a:lstStyle/>
          <a:p>
            <a:r>
              <a:rPr lang="en-US" dirty="0" smtClean="0"/>
              <a:t>Overview of installation</a:t>
            </a:r>
          </a:p>
          <a:p>
            <a:endParaRPr lang="en-US" dirty="0"/>
          </a:p>
          <a:p>
            <a:r>
              <a:rPr lang="en-US" dirty="0" smtClean="0"/>
              <a:t>Run it</a:t>
            </a:r>
            <a:endParaRPr lang="en-US" dirty="0"/>
          </a:p>
        </p:txBody>
      </p:sp>
    </p:spTree>
    <p:extLst>
      <p:ext uri="{BB962C8B-B14F-4D97-AF65-F5344CB8AC3E}">
        <p14:creationId xmlns:p14="http://schemas.microsoft.com/office/powerpoint/2010/main" val="19835278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Overview of the Tuxedo Software Suite</a:t>
            </a:r>
            <a:endParaRPr lang="en-US" sz="3600" dirty="0"/>
          </a:p>
        </p:txBody>
      </p:sp>
      <p:sp>
        <p:nvSpPr>
          <p:cNvPr id="4" name="TextBox 3"/>
          <p:cNvSpPr txBox="1"/>
          <p:nvPr/>
        </p:nvSpPr>
        <p:spPr>
          <a:xfrm>
            <a:off x="1086740" y="1728412"/>
            <a:ext cx="3418800" cy="369332"/>
          </a:xfrm>
          <a:prstGeom prst="rect">
            <a:avLst/>
          </a:prstGeom>
          <a:noFill/>
        </p:spPr>
        <p:txBody>
          <a:bodyPr wrap="none" rtlCol="0">
            <a:spAutoFit/>
          </a:bodyPr>
          <a:lstStyle/>
          <a:p>
            <a:r>
              <a:rPr lang="en-US" dirty="0" smtClean="0"/>
              <a:t>Bowtie (fast short-read alignment)</a:t>
            </a:r>
            <a:endParaRPr lang="en-US" dirty="0"/>
          </a:p>
        </p:txBody>
      </p:sp>
      <p:sp>
        <p:nvSpPr>
          <p:cNvPr id="5" name="TextBox 4"/>
          <p:cNvSpPr txBox="1"/>
          <p:nvPr/>
        </p:nvSpPr>
        <p:spPr>
          <a:xfrm>
            <a:off x="968901" y="2185354"/>
            <a:ext cx="3752875" cy="369332"/>
          </a:xfrm>
          <a:prstGeom prst="rect">
            <a:avLst/>
          </a:prstGeom>
          <a:noFill/>
        </p:spPr>
        <p:txBody>
          <a:bodyPr wrap="none" rtlCol="0">
            <a:spAutoFit/>
          </a:bodyPr>
          <a:lstStyle/>
          <a:p>
            <a:r>
              <a:rPr lang="en-US" dirty="0" err="1" smtClean="0"/>
              <a:t>TopHat</a:t>
            </a:r>
            <a:r>
              <a:rPr lang="en-US" dirty="0" smtClean="0"/>
              <a:t> (spliced short-read alignment)</a:t>
            </a:r>
            <a:endParaRPr lang="en-US" dirty="0"/>
          </a:p>
        </p:txBody>
      </p:sp>
      <p:sp>
        <p:nvSpPr>
          <p:cNvPr id="6" name="TextBox 5"/>
          <p:cNvSpPr txBox="1"/>
          <p:nvPr/>
        </p:nvSpPr>
        <p:spPr>
          <a:xfrm>
            <a:off x="680850" y="3194944"/>
            <a:ext cx="5109354" cy="369332"/>
          </a:xfrm>
          <a:prstGeom prst="rect">
            <a:avLst/>
          </a:prstGeom>
          <a:noFill/>
        </p:spPr>
        <p:txBody>
          <a:bodyPr wrap="none" rtlCol="0">
            <a:spAutoFit/>
          </a:bodyPr>
          <a:lstStyle/>
          <a:p>
            <a:r>
              <a:rPr lang="en-US" dirty="0" smtClean="0"/>
              <a:t>Cufflinks (transcript reconstruction from alignments)</a:t>
            </a:r>
            <a:endParaRPr lang="en-US" dirty="0"/>
          </a:p>
        </p:txBody>
      </p:sp>
      <p:sp>
        <p:nvSpPr>
          <p:cNvPr id="7" name="TextBox 6"/>
          <p:cNvSpPr txBox="1"/>
          <p:nvPr/>
        </p:nvSpPr>
        <p:spPr>
          <a:xfrm>
            <a:off x="1086740" y="4138252"/>
            <a:ext cx="3943132" cy="369332"/>
          </a:xfrm>
          <a:prstGeom prst="rect">
            <a:avLst/>
          </a:prstGeom>
          <a:noFill/>
        </p:spPr>
        <p:txBody>
          <a:bodyPr wrap="none" rtlCol="0">
            <a:spAutoFit/>
          </a:bodyPr>
          <a:lstStyle/>
          <a:p>
            <a:r>
              <a:rPr lang="en-US" dirty="0" err="1" smtClean="0"/>
              <a:t>Cuffdiff</a:t>
            </a:r>
            <a:r>
              <a:rPr lang="en-US" dirty="0" smtClean="0"/>
              <a:t> (differential expression analysis)</a:t>
            </a:r>
            <a:endParaRPr lang="en-US" dirty="0"/>
          </a:p>
        </p:txBody>
      </p:sp>
      <p:sp>
        <p:nvSpPr>
          <p:cNvPr id="8" name="TextBox 7"/>
          <p:cNvSpPr txBox="1"/>
          <p:nvPr/>
        </p:nvSpPr>
        <p:spPr>
          <a:xfrm>
            <a:off x="968901" y="5198331"/>
            <a:ext cx="3869193" cy="369332"/>
          </a:xfrm>
          <a:prstGeom prst="rect">
            <a:avLst/>
          </a:prstGeom>
          <a:noFill/>
        </p:spPr>
        <p:txBody>
          <a:bodyPr wrap="none" rtlCol="0">
            <a:spAutoFit/>
          </a:bodyPr>
          <a:lstStyle/>
          <a:p>
            <a:r>
              <a:rPr lang="en-US" dirty="0" err="1" smtClean="0"/>
              <a:t>CummeRbund</a:t>
            </a:r>
            <a:r>
              <a:rPr lang="en-US" dirty="0" smtClean="0"/>
              <a:t> (visualization &amp; analysis)</a:t>
            </a:r>
            <a:endParaRPr lang="en-US" dirty="0"/>
          </a:p>
        </p:txBody>
      </p:sp>
      <p:pic>
        <p:nvPicPr>
          <p:cNvPr id="9" name="Picture 8"/>
          <p:cNvPicPr>
            <a:picLocks noChangeAspect="1"/>
          </p:cNvPicPr>
          <p:nvPr/>
        </p:nvPicPr>
        <p:blipFill>
          <a:blip r:embed="rId2"/>
          <a:stretch>
            <a:fillRect/>
          </a:stretch>
        </p:blipFill>
        <p:spPr>
          <a:xfrm>
            <a:off x="6089587" y="3167164"/>
            <a:ext cx="1268821" cy="1176247"/>
          </a:xfrm>
          <a:prstGeom prst="rect">
            <a:avLst/>
          </a:prstGeom>
        </p:spPr>
      </p:pic>
      <p:pic>
        <p:nvPicPr>
          <p:cNvPr id="10" name="Picture 9"/>
          <p:cNvPicPr>
            <a:picLocks noChangeAspect="1"/>
          </p:cNvPicPr>
          <p:nvPr/>
        </p:nvPicPr>
        <p:blipFill>
          <a:blip r:embed="rId3"/>
          <a:stretch>
            <a:fillRect/>
          </a:stretch>
        </p:blipFill>
        <p:spPr>
          <a:xfrm>
            <a:off x="6167864" y="2021596"/>
            <a:ext cx="1125079" cy="843810"/>
          </a:xfrm>
          <a:prstGeom prst="rect">
            <a:avLst/>
          </a:prstGeom>
        </p:spPr>
      </p:pic>
      <p:pic>
        <p:nvPicPr>
          <p:cNvPr id="11" name="Picture 10"/>
          <p:cNvPicPr>
            <a:picLocks noChangeAspect="1"/>
          </p:cNvPicPr>
          <p:nvPr/>
        </p:nvPicPr>
        <p:blipFill>
          <a:blip r:embed="rId4"/>
          <a:stretch>
            <a:fillRect/>
          </a:stretch>
        </p:blipFill>
        <p:spPr>
          <a:xfrm>
            <a:off x="6431776" y="1596640"/>
            <a:ext cx="520744" cy="398768"/>
          </a:xfrm>
          <a:prstGeom prst="rect">
            <a:avLst/>
          </a:prstGeom>
        </p:spPr>
      </p:pic>
      <p:pic>
        <p:nvPicPr>
          <p:cNvPr id="12" name="Picture 11"/>
          <p:cNvPicPr>
            <a:picLocks noChangeAspect="1"/>
          </p:cNvPicPr>
          <p:nvPr/>
        </p:nvPicPr>
        <p:blipFill>
          <a:blip r:embed="rId5"/>
          <a:stretch>
            <a:fillRect/>
          </a:stretch>
        </p:blipFill>
        <p:spPr>
          <a:xfrm>
            <a:off x="5570867" y="4497172"/>
            <a:ext cx="2848094" cy="2140981"/>
          </a:xfrm>
          <a:prstGeom prst="rect">
            <a:avLst/>
          </a:prstGeom>
        </p:spPr>
      </p:pic>
      <p:cxnSp>
        <p:nvCxnSpPr>
          <p:cNvPr id="14" name="Straight Arrow Connector 13"/>
          <p:cNvCxnSpPr>
            <a:stCxn id="5" idx="2"/>
          </p:cNvCxnSpPr>
          <p:nvPr/>
        </p:nvCxnSpPr>
        <p:spPr>
          <a:xfrm>
            <a:off x="2845339" y="2554686"/>
            <a:ext cx="8990" cy="612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35733" y="4676138"/>
            <a:ext cx="8990" cy="391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835733" y="3668349"/>
            <a:ext cx="8990" cy="40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959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10-21 at 8.2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00"/>
            <a:ext cx="9144000" cy="6374780"/>
          </a:xfrm>
          <a:prstGeom prst="rect">
            <a:avLst/>
          </a:prstGeom>
        </p:spPr>
      </p:pic>
      <p:sp>
        <p:nvSpPr>
          <p:cNvPr id="7" name="TextBox 6"/>
          <p:cNvSpPr txBox="1"/>
          <p:nvPr/>
        </p:nvSpPr>
        <p:spPr>
          <a:xfrm>
            <a:off x="6267830" y="87411"/>
            <a:ext cx="2390911" cy="307777"/>
          </a:xfrm>
          <a:prstGeom prst="rect">
            <a:avLst/>
          </a:prstGeom>
          <a:noFill/>
        </p:spPr>
        <p:txBody>
          <a:bodyPr wrap="none" rtlCol="0">
            <a:spAutoFit/>
          </a:bodyPr>
          <a:lstStyle/>
          <a:p>
            <a:r>
              <a:rPr lang="en-US" sz="1400" dirty="0" smtClean="0"/>
              <a:t>Slide courtesy of Cole </a:t>
            </a:r>
            <a:r>
              <a:rPr lang="en-US" sz="1400" dirty="0" err="1" smtClean="0"/>
              <a:t>Trapnel</a:t>
            </a:r>
            <a:r>
              <a:rPr lang="en-US" sz="1400" dirty="0" err="1"/>
              <a:t>l</a:t>
            </a:r>
            <a:endParaRPr lang="en-US" sz="1400" dirty="0"/>
          </a:p>
        </p:txBody>
      </p:sp>
    </p:spTree>
    <p:extLst>
      <p:ext uri="{BB962C8B-B14F-4D97-AF65-F5344CB8AC3E}">
        <p14:creationId xmlns:p14="http://schemas.microsoft.com/office/powerpoint/2010/main" val="4356018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939" y="677617"/>
            <a:ext cx="5154821" cy="5826845"/>
          </a:xfrm>
          <a:prstGeom prst="rect">
            <a:avLst/>
          </a:prstGeom>
        </p:spPr>
      </p:pic>
      <p:sp>
        <p:nvSpPr>
          <p:cNvPr id="5" name="TextBox 4"/>
          <p:cNvSpPr txBox="1"/>
          <p:nvPr/>
        </p:nvSpPr>
        <p:spPr>
          <a:xfrm>
            <a:off x="2854329" y="64088"/>
            <a:ext cx="3192601" cy="523220"/>
          </a:xfrm>
          <a:prstGeom prst="rect">
            <a:avLst/>
          </a:prstGeom>
          <a:noFill/>
        </p:spPr>
        <p:txBody>
          <a:bodyPr wrap="none" rtlCol="0">
            <a:spAutoFit/>
          </a:bodyPr>
          <a:lstStyle/>
          <a:p>
            <a:r>
              <a:rPr lang="en-US" sz="2800" dirty="0" smtClean="0"/>
              <a:t>The </a:t>
            </a:r>
            <a:r>
              <a:rPr lang="en-US" sz="2800" dirty="0" err="1" smtClean="0"/>
              <a:t>TopHat</a:t>
            </a:r>
            <a:r>
              <a:rPr lang="en-US" sz="2800" dirty="0" smtClean="0"/>
              <a:t> Pipeline</a:t>
            </a:r>
            <a:endParaRPr lang="en-US" sz="2800" dirty="0"/>
          </a:p>
        </p:txBody>
      </p:sp>
      <p:sp>
        <p:nvSpPr>
          <p:cNvPr id="6" name="TextBox 5"/>
          <p:cNvSpPr txBox="1"/>
          <p:nvPr/>
        </p:nvSpPr>
        <p:spPr>
          <a:xfrm>
            <a:off x="114073" y="6472301"/>
            <a:ext cx="5480512" cy="369332"/>
          </a:xfrm>
          <a:prstGeom prst="rect">
            <a:avLst/>
          </a:prstGeom>
          <a:noFill/>
        </p:spPr>
        <p:txBody>
          <a:bodyPr wrap="none" rtlCol="0">
            <a:spAutoFit/>
          </a:bodyPr>
          <a:lstStyle/>
          <a:p>
            <a:r>
              <a:rPr lang="en-US" dirty="0" smtClean="0"/>
              <a:t>From </a:t>
            </a:r>
            <a:r>
              <a:rPr lang="en-US" dirty="0" err="1" smtClean="0"/>
              <a:t>Trapnell</a:t>
            </a:r>
            <a:r>
              <a:rPr lang="en-US" dirty="0" smtClean="0"/>
              <a:t>, </a:t>
            </a:r>
            <a:r>
              <a:rPr lang="en-US" dirty="0" err="1" smtClean="0"/>
              <a:t>Pachter</a:t>
            </a:r>
            <a:r>
              <a:rPr lang="en-US" dirty="0" smtClean="0"/>
              <a:t>, &amp; </a:t>
            </a:r>
            <a:r>
              <a:rPr lang="en-US" dirty="0" err="1" smtClean="0"/>
              <a:t>Salzberg</a:t>
            </a:r>
            <a:r>
              <a:rPr lang="en-US" dirty="0" smtClean="0"/>
              <a:t>. Bioinformatics. 2009  </a:t>
            </a:r>
            <a:endParaRPr lang="en-US" dirty="0"/>
          </a:p>
        </p:txBody>
      </p:sp>
    </p:spTree>
    <p:extLst>
      <p:ext uri="{BB962C8B-B14F-4D97-AF65-F5344CB8AC3E}">
        <p14:creationId xmlns:p14="http://schemas.microsoft.com/office/powerpoint/2010/main" val="1598175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12849932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912" y="-81252"/>
            <a:ext cx="8229600" cy="1143000"/>
          </a:xfrm>
        </p:spPr>
        <p:txBody>
          <a:bodyPr/>
          <a:lstStyle/>
          <a:p>
            <a:r>
              <a:rPr lang="en-US" dirty="0" smtClean="0"/>
              <a:t>Workshop Overview</a:t>
            </a:r>
            <a:endParaRPr lang="en-US" dirty="0"/>
          </a:p>
        </p:txBody>
      </p:sp>
      <p:sp>
        <p:nvSpPr>
          <p:cNvPr id="4" name="TextBox 3"/>
          <p:cNvSpPr txBox="1"/>
          <p:nvPr/>
        </p:nvSpPr>
        <p:spPr>
          <a:xfrm>
            <a:off x="599046" y="1149295"/>
            <a:ext cx="8229600" cy="5693867"/>
          </a:xfrm>
          <a:prstGeom prst="rect">
            <a:avLst/>
          </a:prstGeom>
          <a:noFill/>
        </p:spPr>
        <p:txBody>
          <a:bodyPr wrap="square" rtlCol="0">
            <a:spAutoFit/>
          </a:bodyPr>
          <a:lstStyle/>
          <a:p>
            <a:pPr marL="457200" indent="-457200">
              <a:buFont typeface="Arial"/>
              <a:buChar char="•"/>
            </a:pPr>
            <a:r>
              <a:rPr lang="en-US" sz="2800" dirty="0"/>
              <a:t>G</a:t>
            </a:r>
            <a:r>
              <a:rPr lang="en-US" sz="2800" dirty="0" smtClean="0"/>
              <a:t>enome-based and genome-free transcript reconstruction from RNA-Seq </a:t>
            </a:r>
          </a:p>
          <a:p>
            <a:pPr marL="457200" indent="-457200">
              <a:buFont typeface="Arial"/>
              <a:buChar char="•"/>
            </a:pPr>
            <a:endParaRPr lang="en-US" sz="2800" dirty="0" smtClean="0"/>
          </a:p>
          <a:p>
            <a:pPr marL="457200" indent="-457200">
              <a:buFont typeface="Arial"/>
              <a:buChar char="•"/>
            </a:pPr>
            <a:r>
              <a:rPr lang="en-US" sz="2800" dirty="0" smtClean="0"/>
              <a:t>Running the Tuxedo and Trinity software and visualizing the results.</a:t>
            </a:r>
          </a:p>
          <a:p>
            <a:pPr marL="457200" indent="-457200">
              <a:buFont typeface="Arial"/>
              <a:buChar char="•"/>
            </a:pPr>
            <a:endParaRPr lang="en-US" sz="2800" dirty="0"/>
          </a:p>
          <a:p>
            <a:pPr marL="457200" indent="-457200">
              <a:buFont typeface="Arial"/>
              <a:buChar char="•"/>
            </a:pPr>
            <a:r>
              <a:rPr lang="en-US" sz="2800" dirty="0" smtClean="0"/>
              <a:t>Principles of transcript abundance estimation</a:t>
            </a:r>
          </a:p>
          <a:p>
            <a:pPr marL="457200" indent="-457200">
              <a:buFont typeface="Arial"/>
              <a:buChar char="•"/>
            </a:pPr>
            <a:endParaRPr lang="en-US" sz="2800" dirty="0"/>
          </a:p>
          <a:p>
            <a:pPr marL="457200" indent="-457200">
              <a:buFont typeface="Arial"/>
              <a:buChar char="•"/>
            </a:pPr>
            <a:r>
              <a:rPr lang="en-US" sz="2800" dirty="0" smtClean="0"/>
              <a:t>Principles of differential expression analysis</a:t>
            </a:r>
          </a:p>
          <a:p>
            <a:pPr marL="457200" indent="-457200">
              <a:buFont typeface="Arial"/>
              <a:buChar char="•"/>
            </a:pPr>
            <a:endParaRPr lang="en-US" sz="2800" dirty="0"/>
          </a:p>
          <a:p>
            <a:pPr marL="457200" indent="-457200">
              <a:buFont typeface="Arial"/>
              <a:buChar char="•"/>
            </a:pPr>
            <a:r>
              <a:rPr lang="en-US" sz="2800" dirty="0" smtClean="0"/>
              <a:t>Analysis frameworks included in Tuxedo and Trinity</a:t>
            </a:r>
          </a:p>
          <a:p>
            <a:endParaRPr lang="en-US" sz="2800" dirty="0" smtClean="0"/>
          </a:p>
          <a:p>
            <a:pPr marL="285750" indent="-285750">
              <a:buFont typeface="Arial"/>
              <a:buChar char="•"/>
            </a:pPr>
            <a:endParaRPr lang="en-US" sz="2800" dirty="0"/>
          </a:p>
        </p:txBody>
      </p:sp>
    </p:spTree>
    <p:extLst>
      <p:ext uri="{BB962C8B-B14F-4D97-AF65-F5344CB8AC3E}">
        <p14:creationId xmlns:p14="http://schemas.microsoft.com/office/powerpoint/2010/main" val="2587965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31023671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9662" y="1614521"/>
            <a:ext cx="8206898" cy="3370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90"/>
                </a:solidFill>
              </a:rPr>
              <a:t>Still not compact enough…  </a:t>
            </a:r>
          </a:p>
          <a:p>
            <a:pPr algn="ctr"/>
            <a:r>
              <a:rPr lang="en-US" sz="2800" dirty="0" smtClean="0">
                <a:solidFill>
                  <a:srgbClr val="000090"/>
                </a:solidFill>
              </a:rPr>
              <a:t>Millions to billions of reads takes up a lot of space!!</a:t>
            </a:r>
          </a:p>
          <a:p>
            <a:pPr algn="ctr"/>
            <a:endParaRPr lang="en-US" sz="2800" dirty="0">
              <a:solidFill>
                <a:srgbClr val="000090"/>
              </a:solidFill>
            </a:endParaRPr>
          </a:p>
          <a:p>
            <a:pPr algn="ctr"/>
            <a:r>
              <a:rPr lang="en-US" sz="2800" dirty="0" smtClean="0">
                <a:solidFill>
                  <a:srgbClr val="000090"/>
                </a:solidFill>
              </a:rPr>
              <a:t>Convert SAM to binary – BAM format.</a:t>
            </a:r>
            <a:endParaRPr lang="en-US" sz="2800" dirty="0">
              <a:solidFill>
                <a:srgbClr val="000090"/>
              </a:solidFill>
            </a:endParaRPr>
          </a:p>
        </p:txBody>
      </p:sp>
      <p:sp>
        <p:nvSpPr>
          <p:cNvPr id="18" name="TextBox 17"/>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8936198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44"/>
            <a:ext cx="8229600"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671685"/>
            <a:ext cx="8229600" cy="4525963"/>
          </a:xfrm>
        </p:spPr>
        <p:txBody>
          <a:bodyPr>
            <a:normAutofit/>
          </a:bodyPr>
          <a:lstStyle/>
          <a:p>
            <a:r>
              <a:rPr lang="en-US" sz="2400" dirty="0" smtClean="0"/>
              <a:t>Tools for </a:t>
            </a:r>
          </a:p>
          <a:p>
            <a:pPr lvl="1"/>
            <a:r>
              <a:rPr lang="en-US" sz="2000" dirty="0" smtClean="0"/>
              <a:t>converting  SAM &lt;-&gt; BAM</a:t>
            </a:r>
          </a:p>
          <a:p>
            <a:pPr lvl="1"/>
            <a:r>
              <a:rPr lang="en-US" sz="2000" dirty="0" smtClean="0"/>
              <a:t>Viewing BAM files  (</a:t>
            </a:r>
            <a:r>
              <a:rPr lang="en-US" sz="2000" dirty="0" err="1" smtClean="0"/>
              <a:t>eg</a:t>
            </a:r>
            <a:r>
              <a:rPr lang="en-US" sz="2000" dirty="0" smtClean="0"/>
              <a:t>.  </a:t>
            </a:r>
            <a:r>
              <a:rPr lang="en-US" sz="2000" dirty="0" err="1"/>
              <a:t>s</a:t>
            </a:r>
            <a:r>
              <a:rPr lang="en-US" sz="2000" dirty="0" err="1" smtClean="0"/>
              <a:t>amtools</a:t>
            </a:r>
            <a:r>
              <a:rPr lang="en-US" sz="2000" dirty="0" smtClean="0"/>
              <a:t> view </a:t>
            </a:r>
            <a:r>
              <a:rPr lang="en-US" sz="2000" dirty="0" err="1" smtClean="0"/>
              <a:t>file.bam</a:t>
            </a:r>
            <a:r>
              <a:rPr lang="en-US" sz="2000" dirty="0" smtClean="0"/>
              <a:t> | less )</a:t>
            </a:r>
          </a:p>
          <a:p>
            <a:pPr lvl="1"/>
            <a:r>
              <a:rPr lang="en-US" sz="2000" dirty="0" smtClean="0"/>
              <a:t>Sorting BAM files, and lots more:</a:t>
            </a:r>
          </a:p>
          <a:p>
            <a:pPr lvl="1"/>
            <a:endParaRPr lang="en-US" sz="2000" dirty="0"/>
          </a:p>
        </p:txBody>
      </p:sp>
      <p:pic>
        <p:nvPicPr>
          <p:cNvPr id="4" name="Picture 3" descr="Screen Shot 2012-10-22 at 3.59.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540" y="2377927"/>
            <a:ext cx="5810939" cy="4217222"/>
          </a:xfrm>
          <a:prstGeom prst="rect">
            <a:avLst/>
          </a:prstGeom>
        </p:spPr>
      </p:pic>
    </p:spTree>
    <p:extLst>
      <p:ext uri="{BB962C8B-B14F-4D97-AF65-F5344CB8AC3E}">
        <p14:creationId xmlns:p14="http://schemas.microsoft.com/office/powerpoint/2010/main" val="31837426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66"/>
            <a:ext cx="8229600" cy="1143000"/>
          </a:xfrm>
        </p:spPr>
        <p:txBody>
          <a:bodyPr>
            <a:normAutofit fontScale="90000"/>
          </a:bodyPr>
          <a:lstStyle/>
          <a:p>
            <a:r>
              <a:rPr lang="en-US" dirty="0" smtClean="0"/>
              <a:t>Visualizing Alignments </a:t>
            </a:r>
            <a:br>
              <a:rPr lang="en-US" dirty="0" smtClean="0"/>
            </a:br>
            <a:r>
              <a:rPr lang="en-US" dirty="0" smtClean="0"/>
              <a:t>of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252111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12" y="-175962"/>
            <a:ext cx="8229600" cy="1143000"/>
          </a:xfrm>
        </p:spPr>
        <p:txBody>
          <a:bodyPr/>
          <a:lstStyle/>
          <a:p>
            <a:r>
              <a:rPr lang="en-US" dirty="0" smtClean="0"/>
              <a:t>Text-based Alignment Viewer</a:t>
            </a:r>
            <a:endParaRPr lang="en-US" dirty="0"/>
          </a:p>
        </p:txBody>
      </p:sp>
      <p:sp>
        <p:nvSpPr>
          <p:cNvPr id="4" name="TextBox 3"/>
          <p:cNvSpPr txBox="1"/>
          <p:nvPr/>
        </p:nvSpPr>
        <p:spPr>
          <a:xfrm>
            <a:off x="2075622" y="78709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Tree>
    <p:extLst>
      <p:ext uri="{BB962C8B-B14F-4D97-AF65-F5344CB8AC3E}">
        <p14:creationId xmlns:p14="http://schemas.microsoft.com/office/powerpoint/2010/main" val="21035259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16673195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5-07 at 9.0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440"/>
            <a:ext cx="9144000" cy="6305384"/>
          </a:xfrm>
          <a:prstGeom prst="rect">
            <a:avLst/>
          </a:prstGeom>
        </p:spPr>
      </p:pic>
      <p:sp>
        <p:nvSpPr>
          <p:cNvPr id="6" name="TextBox 5"/>
          <p:cNvSpPr txBox="1"/>
          <p:nvPr/>
        </p:nvSpPr>
        <p:spPr>
          <a:xfrm>
            <a:off x="2174553" y="52185"/>
            <a:ext cx="4214014" cy="461665"/>
          </a:xfrm>
          <a:prstGeom prst="rect">
            <a:avLst/>
          </a:prstGeom>
          <a:noFill/>
        </p:spPr>
        <p:txBody>
          <a:bodyPr wrap="none" rtlCol="0">
            <a:spAutoFit/>
          </a:bodyPr>
          <a:lstStyle/>
          <a:p>
            <a:r>
              <a:rPr lang="en-US" sz="2400" dirty="0" smtClean="0"/>
              <a:t>IGV: Viewing </a:t>
            </a:r>
            <a:r>
              <a:rPr lang="en-US" sz="2400" dirty="0" err="1" smtClean="0"/>
              <a:t>Tophat</a:t>
            </a:r>
            <a:r>
              <a:rPr lang="en-US" sz="2400" dirty="0" smtClean="0"/>
              <a:t> Alignments</a:t>
            </a:r>
            <a:endParaRPr lang="en-US" sz="2400" dirty="0"/>
          </a:p>
        </p:txBody>
      </p:sp>
    </p:spTree>
    <p:extLst>
      <p:ext uri="{BB962C8B-B14F-4D97-AF65-F5344CB8AC3E}">
        <p14:creationId xmlns:p14="http://schemas.microsoft.com/office/powerpoint/2010/main" val="273995770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err="1" smtClean="0"/>
              <a:t>GenomeView</a:t>
            </a:r>
            <a:endParaRPr lang="en-US" dirty="0"/>
          </a:p>
        </p:txBody>
      </p:sp>
      <p:pic>
        <p:nvPicPr>
          <p:cNvPr id="4" name="Picture 3" descr="Screen Shot 2012-10-22 at 6.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6138"/>
            <a:ext cx="9144000" cy="5608020"/>
          </a:xfrm>
          <a:prstGeom prst="rect">
            <a:avLst/>
          </a:prstGeom>
        </p:spPr>
      </p:pic>
    </p:spTree>
    <p:extLst>
      <p:ext uri="{BB962C8B-B14F-4D97-AF65-F5344CB8AC3E}">
        <p14:creationId xmlns:p14="http://schemas.microsoft.com/office/powerpoint/2010/main" val="38518918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3287"/>
            <a:ext cx="9367607" cy="1143000"/>
          </a:xfrm>
        </p:spPr>
        <p:txBody>
          <a:bodyPr>
            <a:normAutofit fontScale="90000"/>
          </a:bodyPr>
          <a:lstStyle/>
          <a:p>
            <a:r>
              <a:rPr lang="en-US" dirty="0" err="1" smtClean="0"/>
              <a:t>GenomeView</a:t>
            </a:r>
            <a:r>
              <a:rPr lang="en-US" dirty="0" smtClean="0"/>
              <a:t>: viewing </a:t>
            </a:r>
            <a:r>
              <a:rPr lang="en-US" dirty="0" err="1" smtClean="0"/>
              <a:t>TopHat</a:t>
            </a:r>
            <a:r>
              <a:rPr lang="en-US" dirty="0" smtClean="0"/>
              <a:t> alignments</a:t>
            </a:r>
            <a:endParaRPr lang="en-US" dirty="0"/>
          </a:p>
        </p:txBody>
      </p:sp>
      <p:pic>
        <p:nvPicPr>
          <p:cNvPr id="4" name="Picture 3" descr="Screen Shot 2012-10-22 at 6.14.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85" y="1126573"/>
            <a:ext cx="8503147" cy="5195486"/>
          </a:xfrm>
          <a:prstGeom prst="rect">
            <a:avLst/>
          </a:prstGeom>
        </p:spPr>
      </p:pic>
    </p:spTree>
    <p:extLst>
      <p:ext uri="{BB962C8B-B14F-4D97-AF65-F5344CB8AC3E}">
        <p14:creationId xmlns:p14="http://schemas.microsoft.com/office/powerpoint/2010/main" val="26438143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Tree>
    <p:extLst>
      <p:ext uri="{BB962C8B-B14F-4D97-AF65-F5344CB8AC3E}">
        <p14:creationId xmlns:p14="http://schemas.microsoft.com/office/powerpoint/2010/main" val="29217942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142114" y="6403986"/>
            <a:ext cx="8878190" cy="369332"/>
          </a:xfrm>
          <a:prstGeom prst="rect">
            <a:avLst/>
          </a:prstGeom>
          <a:noFill/>
        </p:spPr>
        <p:txBody>
          <a:bodyPr wrap="none" rtlCol="0">
            <a:spAutoFit/>
          </a:bodyPr>
          <a:lstStyle/>
          <a:p>
            <a:r>
              <a:rPr lang="en-US" dirty="0" smtClean="0"/>
              <a:t>From: http://www2.fml.tuebingen.mpg.de/</a:t>
            </a:r>
            <a:r>
              <a:rPr lang="en-US" dirty="0" err="1" smtClean="0"/>
              <a:t>raetsch</a:t>
            </a:r>
            <a:r>
              <a:rPr lang="en-US" dirty="0" smtClean="0"/>
              <a:t>/members/research/</a:t>
            </a:r>
            <a:r>
              <a:rPr lang="en-US" dirty="0" err="1" smtClean="0"/>
              <a:t>transcriptomics.html</a:t>
            </a:r>
            <a:endParaRPr lang="en-US"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04834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7"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spTree>
    <p:extLst>
      <p:ext uri="{BB962C8B-B14F-4D97-AF65-F5344CB8AC3E}">
        <p14:creationId xmlns:p14="http://schemas.microsoft.com/office/powerpoint/2010/main" val="375249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23"/>
            <a:ext cx="8229600" cy="1143000"/>
          </a:xfrm>
        </p:spPr>
        <p:txBody>
          <a:bodyPr>
            <a:normAutofit fontScale="90000"/>
          </a:bodyPr>
          <a:lstStyle/>
          <a:p>
            <a:r>
              <a:rPr lang="en-US" dirty="0" smtClean="0"/>
              <a:t>Transcript Structures in </a:t>
            </a:r>
            <a:r>
              <a:rPr lang="en-US" b="1" dirty="0" smtClean="0"/>
              <a:t>GTF</a:t>
            </a:r>
            <a:r>
              <a:rPr lang="en-US" dirty="0" smtClean="0"/>
              <a:t> Format</a:t>
            </a:r>
            <a:br>
              <a:rPr lang="en-US" dirty="0" smtClean="0"/>
            </a:br>
            <a:r>
              <a:rPr lang="en-US" sz="2200" dirty="0" smtClean="0"/>
              <a:t>(tab-delimited fields per line shown transposed to a column format here)</a:t>
            </a:r>
            <a:endParaRPr lang="en-US" sz="2200" dirty="0"/>
          </a:p>
        </p:txBody>
      </p:sp>
      <p:sp>
        <p:nvSpPr>
          <p:cNvPr id="3" name="Content Placeholder 2"/>
          <p:cNvSpPr>
            <a:spLocks noGrp="1"/>
          </p:cNvSpPr>
          <p:nvPr>
            <p:ph idx="1"/>
          </p:nvPr>
        </p:nvSpPr>
        <p:spPr>
          <a:xfrm>
            <a:off x="457200" y="1417638"/>
            <a:ext cx="8229600" cy="4525963"/>
          </a:xfrm>
        </p:spPr>
        <p:txBody>
          <a:bodyPr>
            <a:normAutofit fontScale="47500" lnSpcReduction="20000"/>
          </a:bodyPr>
          <a:lstStyle/>
          <a:p>
            <a:pPr marL="0" indent="0">
              <a:buNone/>
            </a:pPr>
            <a:r>
              <a:rPr lang="sk-SK" dirty="0" smtClean="0"/>
              <a:t>0       7000000090838467</a:t>
            </a:r>
          </a:p>
          <a:p>
            <a:pPr marL="0" indent="0">
              <a:buNone/>
            </a:pPr>
            <a:r>
              <a:rPr lang="sk-SK" dirty="0" smtClean="0"/>
              <a:t>1       Cufflinks</a:t>
            </a:r>
          </a:p>
          <a:p>
            <a:pPr marL="0" indent="0">
              <a:buNone/>
            </a:pPr>
            <a:r>
              <a:rPr lang="sk-SK" dirty="0" smtClean="0"/>
              <a:t>2       transcript</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FPKM "378.0239937260“</a:t>
            </a:r>
          </a:p>
          <a:p>
            <a:pPr marL="0" indent="0">
              <a:buNone/>
            </a:pPr>
            <a:endParaRPr lang="sk-SK" dirty="0" smtClean="0"/>
          </a:p>
          <a:p>
            <a:pPr marL="0" indent="0">
              <a:buNone/>
            </a:pPr>
            <a:r>
              <a:rPr lang="sk-SK" dirty="0" smtClean="0"/>
              <a:t>0       7000000090838467</a:t>
            </a:r>
          </a:p>
          <a:p>
            <a:pPr marL="0" indent="0">
              <a:buNone/>
            </a:pPr>
            <a:r>
              <a:rPr lang="sk-SK" dirty="0" smtClean="0"/>
              <a:t>1       Cufflinks</a:t>
            </a:r>
          </a:p>
          <a:p>
            <a:pPr marL="0" indent="0">
              <a:buNone/>
            </a:pPr>
            <a:r>
              <a:rPr lang="sk-SK" dirty="0" smtClean="0"/>
              <a:t>2       exon</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exon_number "1"; FPKM "378.0239937260“</a:t>
            </a:r>
          </a:p>
          <a:p>
            <a:pPr marL="0" indent="0">
              <a:buNone/>
            </a:pPr>
            <a:endParaRPr lang="en-US" dirty="0"/>
          </a:p>
        </p:txBody>
      </p:sp>
      <p:grpSp>
        <p:nvGrpSpPr>
          <p:cNvPr id="12" name="Group 11"/>
          <p:cNvGrpSpPr/>
          <p:nvPr/>
        </p:nvGrpSpPr>
        <p:grpSpPr>
          <a:xfrm>
            <a:off x="1357271" y="1352848"/>
            <a:ext cx="6336758" cy="2181284"/>
            <a:chOff x="1357271" y="1352848"/>
            <a:chExt cx="6336758" cy="2181284"/>
          </a:xfrm>
        </p:grpSpPr>
        <p:sp>
          <p:nvSpPr>
            <p:cNvPr id="4" name="TextBox 3"/>
            <p:cNvSpPr txBox="1"/>
            <p:nvPr/>
          </p:nvSpPr>
          <p:spPr>
            <a:xfrm>
              <a:off x="2555027" y="1352848"/>
              <a:ext cx="2389296" cy="338554"/>
            </a:xfrm>
            <a:prstGeom prst="rect">
              <a:avLst/>
            </a:prstGeom>
            <a:noFill/>
          </p:spPr>
          <p:txBody>
            <a:bodyPr wrap="none" rtlCol="0">
              <a:spAutoFit/>
            </a:bodyPr>
            <a:lstStyle/>
            <a:p>
              <a:r>
                <a:rPr lang="en-US" sz="1600" dirty="0" smtClean="0">
                  <a:solidFill>
                    <a:schemeClr val="accent6"/>
                  </a:solidFill>
                </a:rPr>
                <a:t>(genomic </a:t>
              </a:r>
              <a:r>
                <a:rPr lang="en-US" sz="1600" dirty="0" err="1" smtClean="0">
                  <a:solidFill>
                    <a:schemeClr val="accent6"/>
                  </a:solidFill>
                </a:rPr>
                <a:t>contig</a:t>
              </a:r>
              <a:r>
                <a:rPr lang="en-US" sz="1600" dirty="0" smtClean="0">
                  <a:solidFill>
                    <a:schemeClr val="accent6"/>
                  </a:solidFill>
                </a:rPr>
                <a:t> identifier)</a:t>
              </a:r>
              <a:endParaRPr lang="en-US" sz="1600" dirty="0">
                <a:solidFill>
                  <a:schemeClr val="accent6"/>
                </a:solidFill>
              </a:endParaRPr>
            </a:p>
          </p:txBody>
        </p:sp>
        <p:sp>
          <p:nvSpPr>
            <p:cNvPr id="6" name="TextBox 5"/>
            <p:cNvSpPr txBox="1"/>
            <p:nvPr/>
          </p:nvSpPr>
          <p:spPr>
            <a:xfrm>
              <a:off x="1360379" y="2749212"/>
              <a:ext cx="843500" cy="338554"/>
            </a:xfrm>
            <a:prstGeom prst="rect">
              <a:avLst/>
            </a:prstGeom>
            <a:noFill/>
          </p:spPr>
          <p:txBody>
            <a:bodyPr wrap="none" rtlCol="0">
              <a:spAutoFit/>
            </a:bodyPr>
            <a:lstStyle/>
            <a:p>
              <a:r>
                <a:rPr lang="en-US" sz="1600" dirty="0" smtClean="0">
                  <a:solidFill>
                    <a:schemeClr val="accent6"/>
                  </a:solidFill>
                </a:rPr>
                <a:t>(strand)</a:t>
              </a:r>
              <a:endParaRPr lang="en-US" sz="1600" dirty="0">
                <a:solidFill>
                  <a:schemeClr val="accent6"/>
                </a:solidFill>
              </a:endParaRPr>
            </a:p>
          </p:txBody>
        </p:sp>
        <p:sp>
          <p:nvSpPr>
            <p:cNvPr id="8" name="TextBox 7"/>
            <p:cNvSpPr txBox="1"/>
            <p:nvPr/>
          </p:nvSpPr>
          <p:spPr>
            <a:xfrm>
              <a:off x="1360379" y="2058373"/>
              <a:ext cx="1537500" cy="338554"/>
            </a:xfrm>
            <a:prstGeom prst="rect">
              <a:avLst/>
            </a:prstGeom>
            <a:noFill/>
          </p:spPr>
          <p:txBody>
            <a:bodyPr wrap="none" rtlCol="0">
              <a:spAutoFit/>
            </a:bodyPr>
            <a:lstStyle/>
            <a:p>
              <a:r>
                <a:rPr lang="en-US" sz="1600" dirty="0" smtClean="0">
                  <a:solidFill>
                    <a:schemeClr val="accent6"/>
                  </a:solidFill>
                </a:rPr>
                <a:t>(left coordinate)</a:t>
              </a:r>
              <a:endParaRPr lang="en-US" sz="1600" dirty="0">
                <a:solidFill>
                  <a:schemeClr val="accent6"/>
                </a:solidFill>
              </a:endParaRPr>
            </a:p>
          </p:txBody>
        </p:sp>
        <p:sp>
          <p:nvSpPr>
            <p:cNvPr id="9" name="TextBox 8"/>
            <p:cNvSpPr txBox="1"/>
            <p:nvPr/>
          </p:nvSpPr>
          <p:spPr>
            <a:xfrm>
              <a:off x="1357271" y="2275563"/>
              <a:ext cx="1653718" cy="338554"/>
            </a:xfrm>
            <a:prstGeom prst="rect">
              <a:avLst/>
            </a:prstGeom>
            <a:noFill/>
          </p:spPr>
          <p:txBody>
            <a:bodyPr wrap="none" rtlCol="0">
              <a:spAutoFit/>
            </a:bodyPr>
            <a:lstStyle/>
            <a:p>
              <a:r>
                <a:rPr lang="en-US" sz="1600" dirty="0" smtClean="0">
                  <a:solidFill>
                    <a:schemeClr val="accent6"/>
                  </a:solidFill>
                </a:rPr>
                <a:t>(right coordinate)</a:t>
              </a:r>
              <a:endParaRPr lang="en-US" sz="1600" dirty="0">
                <a:solidFill>
                  <a:schemeClr val="accent6"/>
                </a:solidFill>
              </a:endParaRPr>
            </a:p>
          </p:txBody>
        </p:sp>
        <p:sp>
          <p:nvSpPr>
            <p:cNvPr id="11" name="TextBox 10"/>
            <p:cNvSpPr txBox="1"/>
            <p:nvPr/>
          </p:nvSpPr>
          <p:spPr>
            <a:xfrm>
              <a:off x="6385257" y="3195578"/>
              <a:ext cx="1308772" cy="338554"/>
            </a:xfrm>
            <a:prstGeom prst="rect">
              <a:avLst/>
            </a:prstGeom>
            <a:noFill/>
          </p:spPr>
          <p:txBody>
            <a:bodyPr wrap="none" rtlCol="0">
              <a:spAutoFit/>
            </a:bodyPr>
            <a:lstStyle/>
            <a:p>
              <a:r>
                <a:rPr lang="en-US" sz="1600" dirty="0" smtClean="0">
                  <a:solidFill>
                    <a:schemeClr val="accent6"/>
                  </a:solidFill>
                </a:rPr>
                <a:t>(annotations)</a:t>
              </a:r>
              <a:endParaRPr lang="en-US" sz="1600" dirty="0">
                <a:solidFill>
                  <a:schemeClr val="accent6"/>
                </a:solidFill>
              </a:endParaRPr>
            </a:p>
          </p:txBody>
        </p:sp>
      </p:grpSp>
    </p:spTree>
    <p:extLst>
      <p:ext uri="{BB962C8B-B14F-4D97-AF65-F5344CB8AC3E}">
        <p14:creationId xmlns:p14="http://schemas.microsoft.com/office/powerpoint/2010/main" val="348354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812336"/>
            <a:ext cx="8229600" cy="1143000"/>
          </a:xfrm>
        </p:spPr>
        <p:txBody>
          <a:bodyPr/>
          <a:lstStyle/>
          <a:p>
            <a:r>
              <a:rPr lang="en-US" dirty="0" smtClean="0"/>
              <a:t>Demo: Tuxedo and IGV</a:t>
            </a:r>
            <a:endParaRPr lang="en-US" dirty="0"/>
          </a:p>
        </p:txBody>
      </p:sp>
      <p:sp>
        <p:nvSpPr>
          <p:cNvPr id="4" name="TextBox 3"/>
          <p:cNvSpPr txBox="1"/>
          <p:nvPr/>
        </p:nvSpPr>
        <p:spPr>
          <a:xfrm>
            <a:off x="1253067" y="2277069"/>
            <a:ext cx="6705600" cy="2677656"/>
          </a:xfrm>
          <a:prstGeom prst="rect">
            <a:avLst/>
          </a:prstGeom>
          <a:noFill/>
        </p:spPr>
        <p:txBody>
          <a:bodyPr wrap="square" rtlCol="0">
            <a:spAutoFit/>
          </a:bodyPr>
          <a:lstStyle/>
          <a:p>
            <a:pPr marL="285750" indent="-285750">
              <a:buFont typeface="Arial"/>
              <a:buChar char="•"/>
            </a:pPr>
            <a:r>
              <a:rPr lang="en-US" sz="2800" dirty="0" smtClean="0"/>
              <a:t>Run </a:t>
            </a:r>
            <a:r>
              <a:rPr lang="en-US" sz="2800" dirty="0" err="1" smtClean="0"/>
              <a:t>Tophat</a:t>
            </a:r>
            <a:r>
              <a:rPr lang="en-US" sz="2800" dirty="0" smtClean="0"/>
              <a:t> to align reads to the genome</a:t>
            </a:r>
            <a:br>
              <a:rPr lang="en-US" sz="2800" dirty="0" smtClean="0"/>
            </a:br>
            <a:endParaRPr lang="en-US" sz="2800" dirty="0" smtClean="0"/>
          </a:p>
          <a:p>
            <a:pPr marL="285750" indent="-285750">
              <a:buFont typeface="Arial"/>
              <a:buChar char="•"/>
            </a:pPr>
            <a:r>
              <a:rPr lang="en-US" sz="2800" dirty="0" smtClean="0"/>
              <a:t>Reconstruct transcripts using cufflinks</a:t>
            </a:r>
          </a:p>
          <a:p>
            <a:pPr marL="285750" indent="-285750">
              <a:buFont typeface="Arial"/>
              <a:buChar char="•"/>
            </a:pPr>
            <a:endParaRPr lang="en-US" sz="2800" dirty="0" smtClean="0"/>
          </a:p>
          <a:p>
            <a:pPr marL="285750" indent="-285750">
              <a:buFont typeface="Arial"/>
              <a:buChar char="•"/>
            </a:pPr>
            <a:r>
              <a:rPr lang="en-US" sz="2800" dirty="0" smtClean="0"/>
              <a:t>View genome-aligned reads and reconstructed transcripts using IGV</a:t>
            </a:r>
            <a:endParaRPr lang="en-US" sz="2800" dirty="0"/>
          </a:p>
        </p:txBody>
      </p:sp>
    </p:spTree>
    <p:extLst>
      <p:ext uri="{BB962C8B-B14F-4D97-AF65-F5344CB8AC3E}">
        <p14:creationId xmlns:p14="http://schemas.microsoft.com/office/powerpoint/2010/main" val="33625879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err="1" smtClean="0"/>
              <a:t>transcriptome</a:t>
            </a:r>
            <a:r>
              <a:rPr lang="en-US" dirty="0" smtClean="0"/>
              <a:t> assembly</a:t>
            </a:r>
            <a:endParaRPr lang="en-US" dirty="0"/>
          </a:p>
        </p:txBody>
      </p:sp>
      <p:sp>
        <p:nvSpPr>
          <p:cNvPr id="3" name="Content Placeholder 2"/>
          <p:cNvSpPr>
            <a:spLocks noGrp="1"/>
          </p:cNvSpPr>
          <p:nvPr>
            <p:ph idx="1"/>
          </p:nvPr>
        </p:nvSpPr>
        <p:spPr/>
        <p:txBody>
          <a:bodyPr/>
          <a:lstStyle/>
          <a:p>
            <a:pPr marL="0" indent="0">
              <a:buNone/>
            </a:pPr>
            <a:r>
              <a:rPr lang="en-US" dirty="0" smtClean="0"/>
              <a:t>No genome required</a:t>
            </a:r>
          </a:p>
          <a:p>
            <a:pPr marL="0" indent="0">
              <a:buNone/>
            </a:pPr>
            <a:endParaRPr lang="en-US" dirty="0" smtClean="0"/>
          </a:p>
          <a:p>
            <a:pPr marL="0" indent="0">
              <a:buNone/>
            </a:pPr>
            <a:r>
              <a:rPr lang="en-US" dirty="0" smtClean="0"/>
              <a:t>Empower studies of non-model organisms</a:t>
            </a:r>
          </a:p>
          <a:p>
            <a:pPr lvl="1"/>
            <a:r>
              <a:rPr lang="en-US" dirty="0" smtClean="0"/>
              <a:t>expressed gene content</a:t>
            </a:r>
          </a:p>
          <a:p>
            <a:pPr lvl="1"/>
            <a:r>
              <a:rPr lang="en-US" dirty="0" smtClean="0"/>
              <a:t>transcript abundance</a:t>
            </a:r>
          </a:p>
          <a:p>
            <a:pPr lvl="1"/>
            <a:r>
              <a:rPr lang="en-US" dirty="0" smtClean="0"/>
              <a:t>differential expression</a:t>
            </a:r>
            <a:endParaRPr lang="en-US" dirty="0"/>
          </a:p>
        </p:txBody>
      </p:sp>
    </p:spTree>
    <p:extLst>
      <p:ext uri="{BB962C8B-B14F-4D97-AF65-F5344CB8AC3E}">
        <p14:creationId xmlns:p14="http://schemas.microsoft.com/office/powerpoint/2010/main" val="16008096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15929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9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3627209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grpSp>
        <p:nvGrpSpPr>
          <p:cNvPr id="16" name="Group 15"/>
          <p:cNvGrpSpPr/>
          <p:nvPr/>
        </p:nvGrpSpPr>
        <p:grpSpPr>
          <a:xfrm>
            <a:off x="423371" y="3581255"/>
            <a:ext cx="5645081" cy="333538"/>
            <a:chOff x="423371" y="3581255"/>
            <a:chExt cx="5645081" cy="333538"/>
          </a:xfrm>
        </p:grpSpPr>
        <p:sp>
          <p:nvSpPr>
            <p:cNvPr id="8" name="Rectangle 7"/>
            <p:cNvSpPr/>
            <p:nvPr/>
          </p:nvSpPr>
          <p:spPr>
            <a:xfrm>
              <a:off x="423371" y="3581255"/>
              <a:ext cx="2282878" cy="3206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785574" y="3594159"/>
              <a:ext cx="2282878" cy="3206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423370" y="3286029"/>
            <a:ext cx="8057121" cy="349771"/>
            <a:chOff x="423370" y="3286029"/>
            <a:chExt cx="8057121" cy="349771"/>
          </a:xfrm>
        </p:grpSpPr>
        <p:sp>
          <p:nvSpPr>
            <p:cNvPr id="13" name="Rectangle 12"/>
            <p:cNvSpPr/>
            <p:nvPr/>
          </p:nvSpPr>
          <p:spPr>
            <a:xfrm>
              <a:off x="423370" y="3302263"/>
              <a:ext cx="2662951" cy="3206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96941" y="3286029"/>
              <a:ext cx="4783550" cy="34977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09234" y="2938725"/>
            <a:ext cx="8057121" cy="349771"/>
            <a:chOff x="423370" y="3286029"/>
            <a:chExt cx="8057121" cy="349771"/>
          </a:xfrm>
        </p:grpSpPr>
        <p:sp>
          <p:nvSpPr>
            <p:cNvPr id="18" name="Rectangle 17"/>
            <p:cNvSpPr/>
            <p:nvPr/>
          </p:nvSpPr>
          <p:spPr>
            <a:xfrm>
              <a:off x="423370" y="3302263"/>
              <a:ext cx="2662951" cy="3206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696941" y="3286029"/>
              <a:ext cx="4783550" cy="34977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597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423142515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5387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32475957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351625288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369354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71676" y="4354117"/>
              <a:ext cx="1551535" cy="1490133"/>
              <a:chOff x="4451222" y="2406144"/>
              <a:chExt cx="4059146" cy="3898505"/>
            </a:xfrm>
          </p:grpSpPr>
          <p:sp>
            <p:nvSpPr>
              <p:cNvPr id="127" name="Freeform 126"/>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144136329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29154579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184230954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4-28 at 11.21.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6528"/>
            <a:ext cx="9144000" cy="6111472"/>
          </a:xfrm>
          <a:prstGeom prst="rect">
            <a:avLst/>
          </a:prstGeom>
        </p:spPr>
      </p:pic>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492751" y="384428"/>
            <a:ext cx="3908078" cy="369332"/>
          </a:xfrm>
          <a:prstGeom prst="rect">
            <a:avLst/>
          </a:prstGeom>
          <a:noFill/>
        </p:spPr>
        <p:txBody>
          <a:bodyPr wrap="none" rtlCol="0">
            <a:spAutoFit/>
          </a:bodyPr>
          <a:lstStyle/>
          <a:p>
            <a:r>
              <a:rPr lang="en-US" dirty="0" smtClean="0"/>
              <a:t>(Trinity transcripts aligned using GMAP)</a:t>
            </a:r>
            <a:endParaRPr lang="en-US" dirty="0"/>
          </a:p>
        </p:txBody>
      </p:sp>
    </p:spTree>
    <p:extLst>
      <p:ext uri="{BB962C8B-B14F-4D97-AF65-F5344CB8AC3E}">
        <p14:creationId xmlns:p14="http://schemas.microsoft.com/office/powerpoint/2010/main" val="25871459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Demo</a:t>
            </a:r>
            <a:endParaRPr lang="en-US" dirty="0"/>
          </a:p>
        </p:txBody>
      </p:sp>
      <p:sp>
        <p:nvSpPr>
          <p:cNvPr id="3" name="Content Placeholder 2"/>
          <p:cNvSpPr>
            <a:spLocks noGrp="1"/>
          </p:cNvSpPr>
          <p:nvPr>
            <p:ph idx="1"/>
          </p:nvPr>
        </p:nvSpPr>
        <p:spPr/>
        <p:txBody>
          <a:bodyPr/>
          <a:lstStyle/>
          <a:p>
            <a:r>
              <a:rPr lang="en-US" dirty="0" smtClean="0"/>
              <a:t>Assemble RNA-Seq using Trinity</a:t>
            </a:r>
          </a:p>
          <a:p>
            <a:r>
              <a:rPr lang="en-US" dirty="0" smtClean="0"/>
              <a:t>Examine Trinity in context of a genome:</a:t>
            </a:r>
          </a:p>
          <a:p>
            <a:pPr lvl="1"/>
            <a:r>
              <a:rPr lang="en-US" dirty="0" smtClean="0"/>
              <a:t>Align Trinity transcripts to the genome using GMAP</a:t>
            </a:r>
          </a:p>
          <a:p>
            <a:pPr lvl="1"/>
            <a:r>
              <a:rPr lang="en-US" dirty="0" smtClean="0"/>
              <a:t>Align </a:t>
            </a:r>
            <a:r>
              <a:rPr lang="en-US" dirty="0" err="1" smtClean="0"/>
              <a:t>rna-seq</a:t>
            </a:r>
            <a:r>
              <a:rPr lang="en-US" dirty="0" smtClean="0"/>
              <a:t> reads to genome using </a:t>
            </a:r>
            <a:r>
              <a:rPr lang="en-US" dirty="0" err="1" smtClean="0"/>
              <a:t>Tophat</a:t>
            </a:r>
            <a:endParaRPr lang="en-US" dirty="0" smtClean="0"/>
          </a:p>
          <a:p>
            <a:pPr lvl="1"/>
            <a:r>
              <a:rPr lang="en-US" dirty="0" smtClean="0"/>
              <a:t>Visualize all alignments using IGV</a:t>
            </a:r>
          </a:p>
          <a:p>
            <a:endParaRPr lang="en-US" dirty="0"/>
          </a:p>
        </p:txBody>
      </p:sp>
    </p:spTree>
    <p:extLst>
      <p:ext uri="{BB962C8B-B14F-4D97-AF65-F5344CB8AC3E}">
        <p14:creationId xmlns:p14="http://schemas.microsoft.com/office/powerpoint/2010/main" val="416864602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384399"/>
            <a:ext cx="8686800" cy="1143000"/>
          </a:xfrm>
        </p:spPr>
        <p:txBody>
          <a:bodyPr>
            <a:noAutofit/>
          </a:bodyPr>
          <a:lstStyle/>
          <a:p>
            <a:r>
              <a:rPr lang="en-US" sz="2800" dirty="0" smtClean="0"/>
              <a:t>Improved reconstruction with deeper sequencing depth</a:t>
            </a:r>
            <a:br>
              <a:rPr lang="en-US" sz="2800" dirty="0" smtClean="0"/>
            </a:br>
            <a:r>
              <a:rPr lang="en-US" sz="2800" dirty="0" smtClean="0"/>
              <a:t>and</a:t>
            </a:r>
            <a:br>
              <a:rPr lang="en-US" sz="2800" dirty="0" smtClean="0"/>
            </a:br>
            <a:r>
              <a:rPr lang="en-US" sz="2800" dirty="0" smtClean="0"/>
              <a:t>Genome-based reconstruction is </a:t>
            </a:r>
            <a:br>
              <a:rPr lang="en-US" sz="2800" dirty="0" smtClean="0"/>
            </a:br>
            <a:r>
              <a:rPr lang="en-US" sz="2800" dirty="0" smtClean="0"/>
              <a:t>more sensitive than de novo methods</a:t>
            </a:r>
            <a:endParaRPr lang="en-US" sz="2800" dirty="0"/>
          </a:p>
        </p:txBody>
      </p:sp>
      <p:graphicFrame>
        <p:nvGraphicFramePr>
          <p:cNvPr id="5" name="Chart 4"/>
          <p:cNvGraphicFramePr>
            <a:graphicFrameLocks/>
          </p:cNvGraphicFramePr>
          <p:nvPr>
            <p:extLst>
              <p:ext uri="{D42A27DB-BD31-4B8C-83A1-F6EECF244321}">
                <p14:modId xmlns:p14="http://schemas.microsoft.com/office/powerpoint/2010/main" val="541017057"/>
              </p:ext>
            </p:extLst>
          </p:nvPr>
        </p:nvGraphicFramePr>
        <p:xfrm>
          <a:off x="2130592" y="2057401"/>
          <a:ext cx="7042212" cy="407344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295678" y="6177885"/>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208901" y="338686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278343" y="631440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549092" y="5506182"/>
            <a:ext cx="777468" cy="888535"/>
          </a:xfrm>
          <a:prstGeom prst="rect">
            <a:avLst/>
          </a:prstGeom>
        </p:spPr>
      </p:pic>
    </p:spTree>
    <p:extLst>
      <p:ext uri="{BB962C8B-B14F-4D97-AF65-F5344CB8AC3E}">
        <p14:creationId xmlns:p14="http://schemas.microsoft.com/office/powerpoint/2010/main" val="335740244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566944" y="1417638"/>
            <a:ext cx="8229600" cy="4525963"/>
          </a:xfrm>
        </p:spPr>
        <p:txBody>
          <a:bodyPr>
            <a:normAutofit fontScale="92500" lnSpcReduction="10000"/>
          </a:bodyPr>
          <a:lstStyle/>
          <a:p>
            <a:r>
              <a:rPr lang="en-US" dirty="0" smtClean="0"/>
              <a:t>Two paradigms for transcript reconstruction</a:t>
            </a:r>
          </a:p>
          <a:p>
            <a:pPr lvl="1"/>
            <a:r>
              <a:rPr lang="en-US" dirty="0" err="1" smtClean="0"/>
              <a:t>Rna-seq</a:t>
            </a:r>
            <a:r>
              <a:rPr lang="en-US" dirty="0" smtClean="0"/>
              <a:t> alignment assembly</a:t>
            </a:r>
          </a:p>
          <a:p>
            <a:pPr lvl="2"/>
            <a:r>
              <a:rPr lang="en-US" dirty="0" smtClean="0"/>
              <a:t>Tuxedo (</a:t>
            </a:r>
            <a:r>
              <a:rPr lang="en-US" dirty="0" err="1" smtClean="0"/>
              <a:t>tophat</a:t>
            </a:r>
            <a:r>
              <a:rPr lang="en-US" dirty="0" smtClean="0"/>
              <a:t>, cufflinks)</a:t>
            </a:r>
          </a:p>
          <a:p>
            <a:pPr lvl="1"/>
            <a:r>
              <a:rPr lang="en-US" dirty="0" smtClean="0"/>
              <a:t>genome-free de novo read assembly</a:t>
            </a:r>
          </a:p>
          <a:p>
            <a:pPr lvl="2"/>
            <a:r>
              <a:rPr lang="en-US" dirty="0" smtClean="0"/>
              <a:t>Trinity</a:t>
            </a:r>
          </a:p>
          <a:p>
            <a:endParaRPr lang="en-US" dirty="0"/>
          </a:p>
          <a:p>
            <a:r>
              <a:rPr lang="en-US" dirty="0" smtClean="0"/>
              <a:t>Often best to pursue both strategies</a:t>
            </a:r>
          </a:p>
          <a:p>
            <a:pPr lvl="1"/>
            <a:r>
              <a:rPr lang="en-US" dirty="0" smtClean="0"/>
              <a:t>Maximize sensitivity for genome-based transcript reconstruction + capture missing or ill-represented transcripts via de novo assembly.</a:t>
            </a:r>
          </a:p>
        </p:txBody>
      </p:sp>
    </p:spTree>
    <p:extLst>
      <p:ext uri="{BB962C8B-B14F-4D97-AF65-F5344CB8AC3E}">
        <p14:creationId xmlns:p14="http://schemas.microsoft.com/office/powerpoint/2010/main" val="331157285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lstStyle/>
          <a:p>
            <a:pPr marL="0" indent="0">
              <a:buNone/>
            </a:pPr>
            <a:endParaRPr lang="en-US" dirty="0" smtClean="0"/>
          </a:p>
          <a:p>
            <a:r>
              <a:rPr lang="en-US" dirty="0" smtClean="0"/>
              <a:t>Normalized for both length of the transcript and total depth of sequencing.</a:t>
            </a:r>
            <a:endParaRPr lang="en-US" dirty="0"/>
          </a:p>
          <a:p>
            <a:endParaRPr lang="en-US" dirty="0" smtClean="0"/>
          </a:p>
          <a:p>
            <a:r>
              <a:rPr lang="en-US" dirty="0" smtClean="0"/>
              <a:t>Number of RNA-</a:t>
            </a:r>
            <a:r>
              <a:rPr lang="en-US" dirty="0" err="1" smtClean="0"/>
              <a:t>Seq</a:t>
            </a:r>
            <a:r>
              <a:rPr lang="en-US" dirty="0" smtClean="0"/>
              <a:t>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417339" y="5308260"/>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57095" y="455026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and </a:t>
            </a:r>
            <a:r>
              <a:rPr lang="en-US" dirty="0" err="1" smtClean="0"/>
              <a:t>Cuffdiff</a:t>
            </a:r>
            <a:r>
              <a:rPr lang="en-US" dirty="0" smtClean="0"/>
              <a:t> (Tuxedo)</a:t>
            </a:r>
          </a:p>
          <a:p>
            <a:pPr marL="285750" indent="-285750">
              <a:buFont typeface="Arial"/>
              <a:buChar char="•"/>
            </a:pPr>
            <a:r>
              <a:rPr lang="en-US" dirty="0" smtClean="0"/>
              <a:t>RSEM</a:t>
            </a:r>
          </a:p>
          <a:p>
            <a:pPr marL="285750" indent="-285750">
              <a:buFont typeface="Arial"/>
              <a:buChar char="•"/>
            </a:pPr>
            <a:r>
              <a:rPr lang="en-US" dirty="0" err="1" smtClean="0"/>
              <a:t>eXpress</a:t>
            </a:r>
            <a:endParaRPr lang="en-US" dirty="0" smtClean="0"/>
          </a:p>
        </p:txBody>
      </p:sp>
    </p:spTree>
    <p:extLst>
      <p:ext uri="{BB962C8B-B14F-4D97-AF65-F5344CB8AC3E}">
        <p14:creationId xmlns:p14="http://schemas.microsoft.com/office/powerpoint/2010/main" val="1406518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842" y="2378509"/>
            <a:ext cx="5387313" cy="2878494"/>
          </a:xfrm>
        </p:spPr>
        <p:txBody>
          <a:bodyPr/>
          <a:lstStyle/>
          <a:p>
            <a:pPr marL="0" indent="0" algn="ctr">
              <a:buNone/>
            </a:pPr>
            <a:r>
              <a:rPr lang="en-US" dirty="0" smtClean="0"/>
              <a:t>Differential Expression Analysis Using RNA-Seq</a:t>
            </a:r>
            <a:endParaRPr lang="en-US" dirty="0"/>
          </a:p>
        </p:txBody>
      </p:sp>
    </p:spTree>
    <p:extLst>
      <p:ext uri="{BB962C8B-B14F-4D97-AF65-F5344CB8AC3E}">
        <p14:creationId xmlns:p14="http://schemas.microsoft.com/office/powerpoint/2010/main" val="416121804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 Expression Analysis Involves</a:t>
            </a:r>
            <a:endParaRPr lang="en-US" dirty="0"/>
          </a:p>
        </p:txBody>
      </p:sp>
      <p:sp>
        <p:nvSpPr>
          <p:cNvPr id="3" name="Content Placeholder 2"/>
          <p:cNvSpPr>
            <a:spLocks noGrp="1"/>
          </p:cNvSpPr>
          <p:nvPr>
            <p:ph idx="1"/>
          </p:nvPr>
        </p:nvSpPr>
        <p:spPr>
          <a:xfrm>
            <a:off x="826455" y="1417638"/>
            <a:ext cx="5700828" cy="1472075"/>
          </a:xfrm>
        </p:spPr>
        <p:txBody>
          <a:bodyPr/>
          <a:lstStyle/>
          <a:p>
            <a:r>
              <a:rPr lang="en-US" dirty="0" smtClean="0"/>
              <a:t>Counting reads</a:t>
            </a:r>
          </a:p>
          <a:p>
            <a:r>
              <a:rPr lang="en-US" dirty="0" smtClean="0"/>
              <a:t>Statistical significance testing</a:t>
            </a:r>
            <a:endParaRPr lang="en-US" dirty="0"/>
          </a:p>
        </p:txBody>
      </p:sp>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spTree>
    <p:extLst>
      <p:ext uri="{BB962C8B-B14F-4D97-AF65-F5344CB8AC3E}">
        <p14:creationId xmlns:p14="http://schemas.microsoft.com/office/powerpoint/2010/main" val="695654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403103219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dirty="0" smtClean="0"/>
              <a:t>Example: One gene*not* differentially expressed</a:t>
            </a:r>
            <a:endParaRPr lang="en-US" sz="3200" dirty="0"/>
          </a:p>
        </p:txBody>
      </p:sp>
      <p:sp>
        <p:nvSpPr>
          <p:cNvPr id="4" name="TextBox 3"/>
          <p:cNvSpPr txBox="1"/>
          <p:nvPr/>
        </p:nvSpPr>
        <p:spPr>
          <a:xfrm>
            <a:off x="2663998" y="817296"/>
            <a:ext cx="4148604" cy="369332"/>
          </a:xfrm>
          <a:prstGeom prst="rect">
            <a:avLst/>
          </a:prstGeom>
          <a:noFill/>
        </p:spPr>
        <p:txBody>
          <a:bodyPr wrap="none" rtlCol="0">
            <a:spAutoFit/>
          </a:bodyPr>
          <a:lstStyle/>
          <a:p>
            <a:r>
              <a:rPr lang="en-US" dirty="0" err="1" smtClean="0"/>
              <a:t>SampleA</a:t>
            </a:r>
            <a:r>
              <a:rPr lang="en-US" dirty="0" smtClean="0"/>
              <a:t>(gene) = </a:t>
            </a:r>
            <a:r>
              <a:rPr lang="en-US" dirty="0" err="1" smtClean="0"/>
              <a:t>SampleB</a:t>
            </a:r>
            <a:r>
              <a:rPr lang="en-US" dirty="0" smtClean="0"/>
              <a:t>(gene) = 4 reads</a:t>
            </a:r>
            <a:endParaRPr lang="en-US"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607982"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(gene)</a:t>
            </a:r>
            <a:endParaRPr lang="en-US" dirty="0">
              <a:solidFill>
                <a:srgbClr val="3366FF"/>
              </a:solidFill>
            </a:endParaRPr>
          </a:p>
        </p:txBody>
      </p:sp>
      <p:sp>
        <p:nvSpPr>
          <p:cNvPr id="21" name="TextBox 20"/>
          <p:cNvSpPr txBox="1"/>
          <p:nvPr/>
        </p:nvSpPr>
        <p:spPr>
          <a:xfrm>
            <a:off x="2569663" y="3025286"/>
            <a:ext cx="1599980"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(gene)</a:t>
            </a:r>
            <a:endParaRPr lang="en-US" dirty="0">
              <a:solidFill>
                <a:srgbClr val="4CB087"/>
              </a:solidFill>
            </a:endParaRPr>
          </a:p>
        </p:txBody>
      </p:sp>
    </p:spTree>
    <p:extLst>
      <p:ext uri="{BB962C8B-B14F-4D97-AF65-F5344CB8AC3E}">
        <p14:creationId xmlns:p14="http://schemas.microsoft.com/office/powerpoint/2010/main" val="3215485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fontScale="90000"/>
          </a:bodyPr>
          <a:lstStyle/>
          <a:p>
            <a:r>
              <a:rPr lang="en-US" dirty="0" smtClean="0"/>
              <a:t>Beware of concluding fold change from small numbers of counts</a:t>
            </a:r>
            <a:endParaRPr lang="en-US" dirty="0"/>
          </a:p>
        </p:txBody>
      </p:sp>
      <p:pic>
        <p:nvPicPr>
          <p:cNvPr id="4" name="Picture 3"/>
          <p:cNvPicPr>
            <a:picLocks noChangeAspect="1"/>
          </p:cNvPicPr>
          <p:nvPr/>
        </p:nvPicPr>
        <p:blipFill>
          <a:blip r:embed="rId3"/>
          <a:stretch>
            <a:fillRect/>
          </a:stretch>
        </p:blipFill>
        <p:spPr>
          <a:xfrm>
            <a:off x="970730" y="2068290"/>
            <a:ext cx="5181600" cy="3746500"/>
          </a:xfrm>
          <a:prstGeom prst="rect">
            <a:avLst/>
          </a:prstGeom>
        </p:spPr>
      </p:pic>
      <p:sp>
        <p:nvSpPr>
          <p:cNvPr id="5" name="TextBox 4"/>
          <p:cNvSpPr txBox="1"/>
          <p:nvPr/>
        </p:nvSpPr>
        <p:spPr>
          <a:xfrm>
            <a:off x="204831" y="6376677"/>
            <a:ext cx="7523476" cy="307777"/>
          </a:xfrm>
          <a:prstGeom prst="rect">
            <a:avLst/>
          </a:prstGeom>
          <a:noFill/>
        </p:spPr>
        <p:txBody>
          <a:bodyPr wrap="none" rtlCol="0">
            <a:spAutoFit/>
          </a:bodyPr>
          <a:lstStyle/>
          <a:p>
            <a:r>
              <a:rPr lang="en-US" sz="1400" dirty="0" smtClean="0"/>
              <a:t>From: http://gkno2.tumblr.com/post/24629975632/thinking-about-</a:t>
            </a:r>
            <a:r>
              <a:rPr lang="en-US" sz="1400" dirty="0" err="1" smtClean="0"/>
              <a:t>rna</a:t>
            </a:r>
            <a:r>
              <a:rPr lang="en-US" sz="1400" dirty="0" smtClean="0"/>
              <a:t>-</a:t>
            </a:r>
            <a:r>
              <a:rPr lang="en-US" sz="1400" dirty="0" err="1" smtClean="0"/>
              <a:t>seq</a:t>
            </a:r>
            <a:r>
              <a:rPr lang="en-US" sz="1400" dirty="0" smtClean="0"/>
              <a:t>-experimental-design-for</a:t>
            </a:r>
            <a:endParaRPr lang="en-US" sz="1400" dirty="0"/>
          </a:p>
        </p:txBody>
      </p:sp>
      <p:sp>
        <p:nvSpPr>
          <p:cNvPr id="6" name="TextBox 5"/>
          <p:cNvSpPr txBox="1"/>
          <p:nvPr/>
        </p:nvSpPr>
        <p:spPr>
          <a:xfrm>
            <a:off x="888800" y="1474689"/>
            <a:ext cx="7025143" cy="461665"/>
          </a:xfrm>
          <a:prstGeom prst="rect">
            <a:avLst/>
          </a:prstGeom>
          <a:noFill/>
        </p:spPr>
        <p:txBody>
          <a:bodyPr wrap="none" rtlCol="0">
            <a:spAutoFit/>
          </a:bodyPr>
          <a:lstStyle/>
          <a:p>
            <a:r>
              <a:rPr lang="en-US" dirty="0" smtClean="0"/>
              <a:t>Poisson distributions for counts based on </a:t>
            </a:r>
            <a:r>
              <a:rPr lang="en-US" sz="2400" b="1" dirty="0" smtClean="0"/>
              <a:t>2-fold </a:t>
            </a:r>
            <a:r>
              <a:rPr lang="en-US" dirty="0" smtClean="0"/>
              <a:t>expression differences</a:t>
            </a:r>
            <a:endParaRPr lang="en-US" dirty="0"/>
          </a:p>
        </p:txBody>
      </p:sp>
      <p:sp>
        <p:nvSpPr>
          <p:cNvPr id="7" name="TextBox 6"/>
          <p:cNvSpPr txBox="1"/>
          <p:nvPr/>
        </p:nvSpPr>
        <p:spPr>
          <a:xfrm>
            <a:off x="6295146"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404386" y="4710820"/>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Tree>
    <p:extLst>
      <p:ext uri="{BB962C8B-B14F-4D97-AF65-F5344CB8AC3E}">
        <p14:creationId xmlns:p14="http://schemas.microsoft.com/office/powerpoint/2010/main" val="16763900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Counts = More Statistical </a:t>
            </a:r>
            <a:r>
              <a:rPr lang="en-US" dirty="0"/>
              <a:t>P</a:t>
            </a:r>
            <a:r>
              <a:rPr lang="en-US" dirty="0" smtClean="0"/>
              <a:t>ower</a:t>
            </a:r>
            <a:endParaRPr lang="en-US" dirty="0"/>
          </a:p>
        </p:txBody>
      </p:sp>
      <p:sp>
        <p:nvSpPr>
          <p:cNvPr id="4" name="TextBox 3"/>
          <p:cNvSpPr txBox="1"/>
          <p:nvPr/>
        </p:nvSpPr>
        <p:spPr>
          <a:xfrm>
            <a:off x="2444317" y="2471474"/>
            <a:ext cx="1032141" cy="369332"/>
          </a:xfrm>
          <a:prstGeom prst="rect">
            <a:avLst/>
          </a:prstGeom>
          <a:noFill/>
        </p:spPr>
        <p:txBody>
          <a:bodyPr wrap="none" rtlCol="0">
            <a:spAutoFit/>
          </a:bodyPr>
          <a:lstStyle/>
          <a:p>
            <a:r>
              <a:rPr lang="en-US" b="1" dirty="0" err="1" smtClean="0"/>
              <a:t>SampleA</a:t>
            </a:r>
            <a:endParaRPr lang="en-US" b="1" dirty="0"/>
          </a:p>
        </p:txBody>
      </p:sp>
      <p:sp>
        <p:nvSpPr>
          <p:cNvPr id="5" name="Rectangle 4"/>
          <p:cNvSpPr/>
          <p:nvPr/>
        </p:nvSpPr>
        <p:spPr>
          <a:xfrm>
            <a:off x="1928525" y="1434523"/>
            <a:ext cx="5046273" cy="461665"/>
          </a:xfrm>
          <a:prstGeom prst="rect">
            <a:avLst/>
          </a:prstGeom>
        </p:spPr>
        <p:txBody>
          <a:bodyPr wrap="none">
            <a:spAutoFit/>
          </a:bodyPr>
          <a:lstStyle/>
          <a:p>
            <a:r>
              <a:rPr lang="en-US" sz="2400" dirty="0" smtClean="0"/>
              <a:t>Example:  5000 total reads per sample.</a:t>
            </a:r>
            <a:endParaRPr lang="en-US" sz="2400" dirty="0"/>
          </a:p>
        </p:txBody>
      </p:sp>
      <p:sp>
        <p:nvSpPr>
          <p:cNvPr id="6" name="TextBox 5"/>
          <p:cNvSpPr txBox="1"/>
          <p:nvPr/>
        </p:nvSpPr>
        <p:spPr>
          <a:xfrm>
            <a:off x="4069311" y="2498783"/>
            <a:ext cx="1073844" cy="369332"/>
          </a:xfrm>
          <a:prstGeom prst="rect">
            <a:avLst/>
          </a:prstGeom>
          <a:noFill/>
        </p:spPr>
        <p:txBody>
          <a:bodyPr wrap="none" rtlCol="0">
            <a:spAutoFit/>
          </a:bodyPr>
          <a:lstStyle/>
          <a:p>
            <a:r>
              <a:rPr lang="en-US" b="1" dirty="0" smtClean="0"/>
              <a:t>Sample B</a:t>
            </a:r>
            <a:endParaRPr lang="en-US" b="1" dirty="0"/>
          </a:p>
        </p:txBody>
      </p:sp>
      <p:sp>
        <p:nvSpPr>
          <p:cNvPr id="7" name="TextBox 6"/>
          <p:cNvSpPr txBox="1"/>
          <p:nvPr/>
        </p:nvSpPr>
        <p:spPr>
          <a:xfrm>
            <a:off x="751047" y="3085929"/>
            <a:ext cx="790263" cy="369332"/>
          </a:xfrm>
          <a:prstGeom prst="rect">
            <a:avLst/>
          </a:prstGeom>
          <a:noFill/>
        </p:spPr>
        <p:txBody>
          <a:bodyPr wrap="none" rtlCol="0">
            <a:spAutoFit/>
          </a:bodyPr>
          <a:lstStyle/>
          <a:p>
            <a:r>
              <a:rPr lang="en-US" b="1" dirty="0" err="1" smtClean="0"/>
              <a:t>geneA</a:t>
            </a:r>
            <a:endParaRPr lang="en-US" b="1" dirty="0"/>
          </a:p>
        </p:txBody>
      </p:sp>
      <p:sp>
        <p:nvSpPr>
          <p:cNvPr id="8" name="TextBox 7"/>
          <p:cNvSpPr txBox="1"/>
          <p:nvPr/>
        </p:nvSpPr>
        <p:spPr>
          <a:xfrm>
            <a:off x="2662804" y="3113235"/>
            <a:ext cx="301660"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451662" y="3113234"/>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5923421" y="2457818"/>
            <a:ext cx="1929322" cy="646331"/>
          </a:xfrm>
          <a:prstGeom prst="rect">
            <a:avLst/>
          </a:prstGeom>
          <a:noFill/>
        </p:spPr>
        <p:txBody>
          <a:bodyPr wrap="none" rtlCol="0">
            <a:spAutoFit/>
          </a:bodyPr>
          <a:lstStyle/>
          <a:p>
            <a:pPr algn="ctr"/>
            <a:r>
              <a:rPr lang="en-US" b="1" dirty="0" smtClean="0"/>
              <a:t>Fisher’s Exact Test</a:t>
            </a:r>
          </a:p>
          <a:p>
            <a:pPr algn="ctr"/>
            <a:r>
              <a:rPr lang="en-US" b="1" dirty="0" smtClean="0"/>
              <a:t>(P-value)</a:t>
            </a:r>
            <a:endParaRPr lang="en-US" b="1" dirty="0"/>
          </a:p>
        </p:txBody>
      </p:sp>
      <p:sp>
        <p:nvSpPr>
          <p:cNvPr id="11" name="TextBox 10"/>
          <p:cNvSpPr txBox="1"/>
          <p:nvPr/>
        </p:nvSpPr>
        <p:spPr>
          <a:xfrm>
            <a:off x="751047" y="3918857"/>
            <a:ext cx="774571" cy="369332"/>
          </a:xfrm>
          <a:prstGeom prst="rect">
            <a:avLst/>
          </a:prstGeom>
          <a:noFill/>
        </p:spPr>
        <p:txBody>
          <a:bodyPr wrap="none" rtlCol="0">
            <a:spAutoFit/>
          </a:bodyPr>
          <a:lstStyle/>
          <a:p>
            <a:r>
              <a:rPr lang="en-US" b="1" dirty="0" err="1" smtClean="0"/>
              <a:t>geneB</a:t>
            </a:r>
            <a:endParaRPr lang="en-US" b="1" dirty="0"/>
          </a:p>
        </p:txBody>
      </p:sp>
      <p:sp>
        <p:nvSpPr>
          <p:cNvPr id="12" name="TextBox 11"/>
          <p:cNvSpPr txBox="1"/>
          <p:nvPr/>
        </p:nvSpPr>
        <p:spPr>
          <a:xfrm>
            <a:off x="2662804" y="3946166"/>
            <a:ext cx="418654" cy="369332"/>
          </a:xfrm>
          <a:prstGeom prst="rect">
            <a:avLst/>
          </a:prstGeom>
          <a:noFill/>
        </p:spPr>
        <p:txBody>
          <a:bodyPr wrap="none" rtlCol="0">
            <a:spAutoFit/>
          </a:bodyPr>
          <a:lstStyle/>
          <a:p>
            <a:r>
              <a:rPr lang="en-US" dirty="0" smtClean="0"/>
              <a:t>10</a:t>
            </a:r>
            <a:endParaRPr lang="en-US" dirty="0"/>
          </a:p>
        </p:txBody>
      </p:sp>
      <p:sp>
        <p:nvSpPr>
          <p:cNvPr id="13" name="TextBox 12"/>
          <p:cNvSpPr txBox="1"/>
          <p:nvPr/>
        </p:nvSpPr>
        <p:spPr>
          <a:xfrm>
            <a:off x="4337923" y="3946166"/>
            <a:ext cx="418654" cy="369332"/>
          </a:xfrm>
          <a:prstGeom prst="rect">
            <a:avLst/>
          </a:prstGeom>
          <a:noFill/>
        </p:spPr>
        <p:txBody>
          <a:bodyPr wrap="none" rtlCol="0">
            <a:spAutoFit/>
          </a:bodyPr>
          <a:lstStyle/>
          <a:p>
            <a:r>
              <a:rPr lang="en-US" dirty="0" smtClean="0"/>
              <a:t>20</a:t>
            </a:r>
            <a:endParaRPr lang="en-US" dirty="0"/>
          </a:p>
        </p:txBody>
      </p:sp>
      <p:sp>
        <p:nvSpPr>
          <p:cNvPr id="14" name="TextBox 13"/>
          <p:cNvSpPr txBox="1"/>
          <p:nvPr/>
        </p:nvSpPr>
        <p:spPr>
          <a:xfrm>
            <a:off x="6390729" y="3145114"/>
            <a:ext cx="593920" cy="369332"/>
          </a:xfrm>
          <a:prstGeom prst="rect">
            <a:avLst/>
          </a:prstGeom>
          <a:noFill/>
        </p:spPr>
        <p:txBody>
          <a:bodyPr wrap="none" rtlCol="0">
            <a:spAutoFit/>
          </a:bodyPr>
          <a:lstStyle/>
          <a:p>
            <a:r>
              <a:rPr lang="en-US" dirty="0" smtClean="0"/>
              <a:t>1.00</a:t>
            </a:r>
            <a:endParaRPr lang="en-US" dirty="0"/>
          </a:p>
        </p:txBody>
      </p:sp>
      <p:sp>
        <p:nvSpPr>
          <p:cNvPr id="15" name="TextBox 14"/>
          <p:cNvSpPr txBox="1"/>
          <p:nvPr/>
        </p:nvSpPr>
        <p:spPr>
          <a:xfrm>
            <a:off x="6390729" y="3952663"/>
            <a:ext cx="710914" cy="369332"/>
          </a:xfrm>
          <a:prstGeom prst="rect">
            <a:avLst/>
          </a:prstGeom>
          <a:noFill/>
        </p:spPr>
        <p:txBody>
          <a:bodyPr wrap="none" rtlCol="0">
            <a:spAutoFit/>
          </a:bodyPr>
          <a:lstStyle/>
          <a:p>
            <a:r>
              <a:rPr lang="en-US" dirty="0" smtClean="0"/>
              <a:t>0.098</a:t>
            </a:r>
            <a:endParaRPr lang="en-US" dirty="0"/>
          </a:p>
        </p:txBody>
      </p:sp>
      <p:sp>
        <p:nvSpPr>
          <p:cNvPr id="16" name="TextBox 15"/>
          <p:cNvSpPr txBox="1"/>
          <p:nvPr/>
        </p:nvSpPr>
        <p:spPr>
          <a:xfrm>
            <a:off x="2662804" y="4867519"/>
            <a:ext cx="535648"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4337923" y="4881173"/>
            <a:ext cx="535648" cy="369332"/>
          </a:xfrm>
          <a:prstGeom prst="rect">
            <a:avLst/>
          </a:prstGeom>
          <a:noFill/>
        </p:spPr>
        <p:txBody>
          <a:bodyPr wrap="none" rtlCol="0">
            <a:spAutoFit/>
          </a:bodyPr>
          <a:lstStyle/>
          <a:p>
            <a:r>
              <a:rPr lang="en-US" dirty="0"/>
              <a:t>2</a:t>
            </a:r>
            <a:r>
              <a:rPr lang="en-US" dirty="0" smtClean="0"/>
              <a:t>00</a:t>
            </a:r>
            <a:endParaRPr lang="en-US" dirty="0"/>
          </a:p>
        </p:txBody>
      </p:sp>
      <p:sp>
        <p:nvSpPr>
          <p:cNvPr id="18" name="TextBox 17"/>
          <p:cNvSpPr txBox="1"/>
          <p:nvPr/>
        </p:nvSpPr>
        <p:spPr>
          <a:xfrm>
            <a:off x="6390729" y="4874016"/>
            <a:ext cx="878065" cy="369332"/>
          </a:xfrm>
          <a:prstGeom prst="rect">
            <a:avLst/>
          </a:prstGeom>
          <a:noFill/>
        </p:spPr>
        <p:txBody>
          <a:bodyPr wrap="none" rtlCol="0">
            <a:spAutoFit/>
          </a:bodyPr>
          <a:lstStyle/>
          <a:p>
            <a:r>
              <a:rPr lang="en-US" dirty="0" smtClean="0">
                <a:solidFill>
                  <a:srgbClr val="FF0000"/>
                </a:solidFill>
              </a:rPr>
              <a:t>&lt; 0.001</a:t>
            </a:r>
            <a:endParaRPr lang="en-US" dirty="0">
              <a:solidFill>
                <a:srgbClr val="FF0000"/>
              </a:solidFill>
            </a:endParaRPr>
          </a:p>
        </p:txBody>
      </p:sp>
      <p:sp>
        <p:nvSpPr>
          <p:cNvPr id="19" name="TextBox 18"/>
          <p:cNvSpPr txBox="1"/>
          <p:nvPr/>
        </p:nvSpPr>
        <p:spPr>
          <a:xfrm>
            <a:off x="751047" y="4785592"/>
            <a:ext cx="774571" cy="369332"/>
          </a:xfrm>
          <a:prstGeom prst="rect">
            <a:avLst/>
          </a:prstGeom>
          <a:noFill/>
        </p:spPr>
        <p:txBody>
          <a:bodyPr wrap="none" rtlCol="0">
            <a:spAutoFit/>
          </a:bodyPr>
          <a:lstStyle/>
          <a:p>
            <a:r>
              <a:rPr lang="en-US" b="1" dirty="0" err="1" smtClean="0"/>
              <a:t>geneC</a:t>
            </a:r>
            <a:endParaRPr lang="en-US" b="1" dirty="0"/>
          </a:p>
        </p:txBody>
      </p:sp>
      <p:sp>
        <p:nvSpPr>
          <p:cNvPr id="3" name="TextBox 2"/>
          <p:cNvSpPr txBox="1"/>
          <p:nvPr/>
        </p:nvSpPr>
        <p:spPr>
          <a:xfrm>
            <a:off x="1911760" y="1868878"/>
            <a:ext cx="5581276" cy="461665"/>
          </a:xfrm>
          <a:prstGeom prst="rect">
            <a:avLst/>
          </a:prstGeom>
          <a:noFill/>
        </p:spPr>
        <p:txBody>
          <a:bodyPr wrap="none" rtlCol="0">
            <a:spAutoFit/>
          </a:bodyPr>
          <a:lstStyle/>
          <a:p>
            <a:r>
              <a:rPr lang="en-US" sz="2400" dirty="0" smtClean="0"/>
              <a:t>Observed 2-fold differences in read counts.</a:t>
            </a:r>
            <a:endParaRPr lang="en-US" sz="2400" dirty="0"/>
          </a:p>
        </p:txBody>
      </p:sp>
    </p:spTree>
    <p:extLst>
      <p:ext uri="{BB962C8B-B14F-4D97-AF65-F5344CB8AC3E}">
        <p14:creationId xmlns:p14="http://schemas.microsoft.com/office/powerpoint/2010/main" val="174206042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6294750"/>
            <a:ext cx="5392372" cy="369332"/>
          </a:xfrm>
          <a:prstGeom prst="rect">
            <a:avLst/>
          </a:prstGeom>
          <a:noFill/>
        </p:spPr>
        <p:txBody>
          <a:bodyPr wrap="none" rtlCol="0">
            <a:spAutoFit/>
          </a:bodyPr>
          <a:lstStyle/>
          <a:p>
            <a:r>
              <a:rPr lang="en-US" dirty="0" smtClean="0"/>
              <a:t>See: http://</a:t>
            </a:r>
            <a:r>
              <a:rPr lang="en-US" dirty="0" err="1" smtClean="0"/>
              <a:t>www.biomedcentral.com</a:t>
            </a:r>
            <a:r>
              <a:rPr lang="en-US" dirty="0" smtClean="0"/>
              <a:t>/1471-2105/14/91</a:t>
            </a:r>
            <a:endParaRPr lang="en-US" dirty="0"/>
          </a:p>
        </p:txBody>
      </p:sp>
      <p:pic>
        <p:nvPicPr>
          <p:cNvPr id="5" name="Picture 4"/>
          <p:cNvPicPr>
            <a:picLocks noChangeAspect="1"/>
          </p:cNvPicPr>
          <p:nvPr/>
        </p:nvPicPr>
        <p:blipFill>
          <a:blip r:embed="rId2"/>
          <a:stretch>
            <a:fillRect/>
          </a:stretch>
        </p:blipFill>
        <p:spPr>
          <a:xfrm>
            <a:off x="861654" y="3591234"/>
            <a:ext cx="3302000" cy="990600"/>
          </a:xfrm>
          <a:prstGeom prst="rect">
            <a:avLst/>
          </a:prstGeom>
        </p:spPr>
      </p:pic>
      <p:pic>
        <p:nvPicPr>
          <p:cNvPr id="6" name="Picture 5"/>
          <p:cNvPicPr>
            <a:picLocks noChangeAspect="1"/>
          </p:cNvPicPr>
          <p:nvPr/>
        </p:nvPicPr>
        <p:blipFill>
          <a:blip r:embed="rId3"/>
          <a:stretch>
            <a:fillRect/>
          </a:stretch>
        </p:blipFill>
        <p:spPr>
          <a:xfrm>
            <a:off x="1098040" y="2374617"/>
            <a:ext cx="1270000" cy="965200"/>
          </a:xfrm>
          <a:prstGeom prst="rect">
            <a:avLst/>
          </a:prstGeom>
        </p:spPr>
      </p:pic>
      <p:sp>
        <p:nvSpPr>
          <p:cNvPr id="7" name="TextBox 6"/>
          <p:cNvSpPr txBox="1"/>
          <p:nvPr/>
        </p:nvSpPr>
        <p:spPr>
          <a:xfrm>
            <a:off x="5139765" y="1552854"/>
            <a:ext cx="1423587" cy="4154983"/>
          </a:xfrm>
          <a:prstGeom prst="rect">
            <a:avLst/>
          </a:prstGeom>
          <a:noFill/>
        </p:spPr>
        <p:txBody>
          <a:bodyPr wrap="none" rtlCol="0">
            <a:spAutoFit/>
          </a:bodyPr>
          <a:lstStyle/>
          <a:p>
            <a:r>
              <a:rPr lang="en-US" sz="2400" dirty="0" err="1" smtClean="0"/>
              <a:t>ShrinkSeq</a:t>
            </a:r>
            <a:r>
              <a:rPr lang="en-US" sz="2400" dirty="0" smtClean="0"/>
              <a:t/>
            </a:r>
            <a:br>
              <a:rPr lang="en-US" sz="2400" dirty="0" smtClean="0"/>
            </a:br>
            <a:r>
              <a:rPr lang="en-US" sz="2400" dirty="0" err="1" smtClean="0"/>
              <a:t>NoiSeq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dirty="0" err="1" smtClean="0"/>
              <a:t>Voom</a:t>
            </a:r>
            <a:endParaRPr lang="en-US" sz="2400" dirty="0" smtClean="0"/>
          </a:p>
          <a:p>
            <a:r>
              <a:rPr lang="en-US" sz="2400" dirty="0" err="1" smtClean="0"/>
              <a:t>SAMseq</a:t>
            </a:r>
            <a:endParaRPr lang="en-US" sz="2400" dirty="0" smtClean="0"/>
          </a:p>
          <a:p>
            <a:r>
              <a:rPr lang="en-US" sz="2400" dirty="0" smtClean="0"/>
              <a:t>TSPM</a:t>
            </a:r>
          </a:p>
          <a:p>
            <a:r>
              <a:rPr lang="en-US" sz="2400" dirty="0" err="1" smtClean="0"/>
              <a:t>DESeq</a:t>
            </a:r>
            <a:endParaRPr lang="en-US" sz="2400" dirty="0" smtClean="0"/>
          </a:p>
          <a:p>
            <a:r>
              <a:rPr lang="en-US" sz="2400" dirty="0" err="1" smtClean="0"/>
              <a:t>EBSeq</a:t>
            </a:r>
            <a:endParaRPr lang="en-US" sz="2400" dirty="0" smtClean="0"/>
          </a:p>
          <a:p>
            <a:r>
              <a:rPr lang="en-US" sz="2400" dirty="0" err="1" smtClean="0"/>
              <a:t>NBPSeq</a:t>
            </a:r>
            <a:endParaRPr lang="en-US" sz="2400" dirty="0" smtClean="0"/>
          </a:p>
          <a:p>
            <a:r>
              <a:rPr lang="en-US" sz="2400" dirty="0" err="1" smtClean="0"/>
              <a:t>edgeR</a:t>
            </a:r>
            <a:endParaRPr lang="en-US" sz="2400" dirty="0"/>
          </a:p>
        </p:txBody>
      </p:sp>
      <p:sp>
        <p:nvSpPr>
          <p:cNvPr id="8" name="TextBox 7"/>
          <p:cNvSpPr txBox="1"/>
          <p:nvPr/>
        </p:nvSpPr>
        <p:spPr>
          <a:xfrm>
            <a:off x="6055350" y="5707836"/>
            <a:ext cx="2569882" cy="830997"/>
          </a:xfrm>
          <a:prstGeom prst="rect">
            <a:avLst/>
          </a:prstGeom>
          <a:noFill/>
        </p:spPr>
        <p:txBody>
          <a:bodyPr wrap="square" rtlCol="0">
            <a:spAutoFit/>
          </a:bodyPr>
          <a:lstStyle/>
          <a:p>
            <a:r>
              <a:rPr lang="en-US" sz="2400" dirty="0" smtClean="0"/>
              <a:t>+ other (not-R)</a:t>
            </a:r>
            <a:br>
              <a:rPr lang="en-US" sz="2400" dirty="0" smtClean="0"/>
            </a:br>
            <a:r>
              <a:rPr lang="en-US" sz="2400" dirty="0" smtClean="0"/>
              <a:t>including </a:t>
            </a:r>
            <a:r>
              <a:rPr lang="en-US" sz="2400" dirty="0" err="1" smtClean="0"/>
              <a:t>CuffDiff</a:t>
            </a:r>
            <a:endParaRPr lang="en-US" sz="2400" dirty="0"/>
          </a:p>
        </p:txBody>
      </p:sp>
    </p:spTree>
    <p:extLst>
      <p:ext uri="{BB962C8B-B14F-4D97-AF65-F5344CB8AC3E}">
        <p14:creationId xmlns:p14="http://schemas.microsoft.com/office/powerpoint/2010/main" val="44927001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2964443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Genome-based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62205"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(M 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240206" y="2701857"/>
            <a:ext cx="2628081"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(A of MA)</a:t>
            </a:r>
            <a:endParaRPr lang="en-US" sz="1400" dirty="0"/>
          </a:p>
        </p:txBody>
      </p:sp>
      <p:sp>
        <p:nvSpPr>
          <p:cNvPr id="3" name="TextBox 2"/>
          <p:cNvSpPr txBox="1"/>
          <p:nvPr/>
        </p:nvSpPr>
        <p:spPr>
          <a:xfrm rot="16200000">
            <a:off x="45945" y="2683961"/>
            <a:ext cx="1483436"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a:t>
            </a:r>
            <a:r>
              <a:rPr lang="en-US" dirty="0" err="1" smtClean="0"/>
              <a:t>Pvalue</a:t>
            </a:r>
            <a:r>
              <a:rPr lang="en-US" dirty="0" smtClean="0"/>
              <a:t>)</a:t>
            </a:r>
            <a:endParaRPr lang="en-US" dirty="0"/>
          </a:p>
        </p:txBody>
      </p:sp>
    </p:spTree>
    <p:extLst>
      <p:ext uri="{BB962C8B-B14F-4D97-AF65-F5344CB8AC3E}">
        <p14:creationId xmlns:p14="http://schemas.microsoft.com/office/powerpoint/2010/main" val="424972337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2195667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78081449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657"/>
            <a:ext cx="8229600" cy="1143000"/>
          </a:xfrm>
        </p:spPr>
        <p:txBody>
          <a:bodyPr/>
          <a:lstStyle/>
          <a:p>
            <a:r>
              <a:rPr lang="en-US" dirty="0" smtClean="0"/>
              <a:t>RNA-Seq Analysis Frameworks</a:t>
            </a:r>
            <a:endParaRPr lang="en-US" dirty="0"/>
          </a:p>
        </p:txBody>
      </p:sp>
    </p:spTree>
    <p:extLst>
      <p:ext uri="{BB962C8B-B14F-4D97-AF65-F5344CB8AC3E}">
        <p14:creationId xmlns:p14="http://schemas.microsoft.com/office/powerpoint/2010/main" val="4154148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287"/>
            <a:ext cx="8229600" cy="1143000"/>
          </a:xfrm>
        </p:spPr>
        <p:txBody>
          <a:bodyPr>
            <a:noAutofit/>
          </a:bodyPr>
          <a:lstStyle/>
          <a:p>
            <a:r>
              <a:rPr lang="en-US" sz="3200" dirty="0" smtClean="0"/>
              <a:t>Tuxedo Framework for Transcriptome Analysis</a:t>
            </a:r>
            <a:endParaRPr lang="en-US" sz="3200" dirty="0"/>
          </a:p>
        </p:txBody>
      </p:sp>
      <p:grpSp>
        <p:nvGrpSpPr>
          <p:cNvPr id="23" name="Group 22"/>
          <p:cNvGrpSpPr/>
          <p:nvPr/>
        </p:nvGrpSpPr>
        <p:grpSpPr>
          <a:xfrm>
            <a:off x="256238" y="757961"/>
            <a:ext cx="8900801" cy="5263683"/>
            <a:chOff x="106033" y="1194921"/>
            <a:chExt cx="8900801" cy="5263683"/>
          </a:xfrm>
        </p:grpSpPr>
        <p:pic>
          <p:nvPicPr>
            <p:cNvPr id="4" name="Picture 3" descr="Screen Shot 2013-06-17 at 5.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3" y="1194921"/>
              <a:ext cx="4301514" cy="4963285"/>
            </a:xfrm>
            <a:prstGeom prst="rect">
              <a:avLst/>
            </a:prstGeom>
          </p:spPr>
        </p:pic>
        <p:pic>
          <p:nvPicPr>
            <p:cNvPr id="5" name="Picture 4" descr="Screen Shot 2013-06-17 at 5.23.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556" y="2400845"/>
              <a:ext cx="4491278" cy="3784676"/>
            </a:xfrm>
            <a:prstGeom prst="rect">
              <a:avLst/>
            </a:prstGeom>
          </p:spPr>
        </p:pic>
        <p:grpSp>
          <p:nvGrpSpPr>
            <p:cNvPr id="22" name="Group 21"/>
            <p:cNvGrpSpPr/>
            <p:nvPr/>
          </p:nvGrpSpPr>
          <p:grpSpPr>
            <a:xfrm>
              <a:off x="2649148" y="1529310"/>
              <a:ext cx="4356076" cy="4929294"/>
              <a:chOff x="2649148" y="1529310"/>
              <a:chExt cx="4356076" cy="4929294"/>
            </a:xfrm>
          </p:grpSpPr>
          <p:cxnSp>
            <p:nvCxnSpPr>
              <p:cNvPr id="7" name="Straight Connector 6"/>
              <p:cNvCxnSpPr/>
              <p:nvPr/>
            </p:nvCxnSpPr>
            <p:spPr>
              <a:xfrm>
                <a:off x="2649148" y="6158206"/>
                <a:ext cx="0" cy="300398"/>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49148" y="6458604"/>
                <a:ext cx="1866408"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15556" y="1529310"/>
                <a:ext cx="0" cy="4929294"/>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515557" y="1529310"/>
                <a:ext cx="2489667"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005224" y="1529310"/>
                <a:ext cx="0" cy="144738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327729" y="6363021"/>
            <a:ext cx="7772718" cy="369332"/>
          </a:xfrm>
          <a:prstGeom prst="rect">
            <a:avLst/>
          </a:prstGeom>
          <a:noFill/>
        </p:spPr>
        <p:txBody>
          <a:bodyPr wrap="none" rtlCol="0">
            <a:spAutoFit/>
          </a:bodyPr>
          <a:lstStyle/>
          <a:p>
            <a:r>
              <a:rPr lang="en-US" dirty="0" smtClean="0"/>
              <a:t>Derived from: </a:t>
            </a:r>
            <a:r>
              <a:rPr lang="fr-FR" dirty="0"/>
              <a:t>Nat </a:t>
            </a:r>
            <a:r>
              <a:rPr lang="fr-FR" dirty="0" err="1"/>
              <a:t>Protoc</a:t>
            </a:r>
            <a:r>
              <a:rPr lang="fr-FR" dirty="0"/>
              <a:t>. 2012 Mar 1;7(3):562-78. </a:t>
            </a:r>
            <a:r>
              <a:rPr lang="fr-FR" dirty="0" err="1"/>
              <a:t>doi</a:t>
            </a:r>
            <a:r>
              <a:rPr lang="fr-FR" dirty="0"/>
              <a:t>: 10.1038/nprot.2012.016.</a:t>
            </a:r>
            <a:endParaRPr lang="en-US" dirty="0"/>
          </a:p>
        </p:txBody>
      </p:sp>
    </p:spTree>
    <p:extLst>
      <p:ext uri="{BB962C8B-B14F-4D97-AF65-F5344CB8AC3E}">
        <p14:creationId xmlns:p14="http://schemas.microsoft.com/office/powerpoint/2010/main" val="3725736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Tuxedo Framework Demo</a:t>
            </a:r>
            <a:endParaRPr lang="en-US" dirty="0"/>
          </a:p>
        </p:txBody>
      </p:sp>
      <p:sp>
        <p:nvSpPr>
          <p:cNvPr id="3" name="Content Placeholder 2"/>
          <p:cNvSpPr>
            <a:spLocks noGrp="1"/>
          </p:cNvSpPr>
          <p:nvPr>
            <p:ph idx="1"/>
          </p:nvPr>
        </p:nvSpPr>
        <p:spPr>
          <a:xfrm>
            <a:off x="675687" y="1602817"/>
            <a:ext cx="8229600" cy="1076093"/>
          </a:xfrm>
        </p:spPr>
        <p:txBody>
          <a:bodyPr/>
          <a:lstStyle/>
          <a:p>
            <a:r>
              <a:rPr lang="en-US" dirty="0" smtClean="0"/>
              <a:t>See:  </a:t>
            </a:r>
            <a:r>
              <a:rPr lang="en-US" dirty="0" err="1" smtClean="0"/>
              <a:t>Tuxedo_workshop_activities.pdf</a:t>
            </a:r>
            <a:endParaRPr lang="en-US" dirty="0"/>
          </a:p>
        </p:txBody>
      </p:sp>
    </p:spTree>
    <p:extLst>
      <p:ext uri="{BB962C8B-B14F-4D97-AF65-F5344CB8AC3E}">
        <p14:creationId xmlns:p14="http://schemas.microsoft.com/office/powerpoint/2010/main" val="4013313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977"/>
            <a:ext cx="8229600" cy="1143000"/>
          </a:xfrm>
        </p:spPr>
        <p:txBody>
          <a:bodyPr>
            <a:noAutofit/>
          </a:bodyPr>
          <a:lstStyle/>
          <a:p>
            <a:r>
              <a:rPr lang="en-US" sz="3200" dirty="0" smtClean="0"/>
              <a:t>Trinity Framework for Transcriptome Analysis</a:t>
            </a:r>
            <a:endParaRPr lang="en-US" sz="3200" dirty="0"/>
          </a:p>
        </p:txBody>
      </p:sp>
      <p:pic>
        <p:nvPicPr>
          <p:cNvPr id="4" name="Picture 3" descr="Screen Shot 2013-06-17 at 5.1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649" y="693929"/>
            <a:ext cx="6860862" cy="5958117"/>
          </a:xfrm>
          <a:prstGeom prst="rect">
            <a:avLst/>
          </a:prstGeom>
        </p:spPr>
      </p:pic>
    </p:spTree>
    <p:extLst>
      <p:ext uri="{BB962C8B-B14F-4D97-AF65-F5344CB8AC3E}">
        <p14:creationId xmlns:p14="http://schemas.microsoft.com/office/powerpoint/2010/main" val="25053539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Trinity Framework Demo</a:t>
            </a:r>
            <a:endParaRPr lang="en-US" dirty="0"/>
          </a:p>
        </p:txBody>
      </p:sp>
      <p:sp>
        <p:nvSpPr>
          <p:cNvPr id="3" name="Content Placeholder 2"/>
          <p:cNvSpPr>
            <a:spLocks noGrp="1"/>
          </p:cNvSpPr>
          <p:nvPr>
            <p:ph idx="1"/>
          </p:nvPr>
        </p:nvSpPr>
        <p:spPr/>
        <p:txBody>
          <a:bodyPr/>
          <a:lstStyle/>
          <a:p>
            <a:r>
              <a:rPr lang="en-US" dirty="0" smtClean="0"/>
              <a:t>See </a:t>
            </a:r>
            <a:r>
              <a:rPr lang="en-US" dirty="0" err="1" smtClean="0"/>
              <a:t>Trinity_workshop_activities.pdf</a:t>
            </a:r>
            <a:endParaRPr lang="en-US" dirty="0"/>
          </a:p>
        </p:txBody>
      </p:sp>
    </p:spTree>
    <p:extLst>
      <p:ext uri="{BB962C8B-B14F-4D97-AF65-F5344CB8AC3E}">
        <p14:creationId xmlns:p14="http://schemas.microsoft.com/office/powerpoint/2010/main" val="26238881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561789" y="1286526"/>
            <a:ext cx="8229600"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Genome-based and genome-free methods exist for transcript reconstruction</a:t>
            </a:r>
          </a:p>
          <a:p>
            <a:r>
              <a:rPr lang="en-US" sz="2400" dirty="0" smtClean="0"/>
              <a:t>Expression quantification is based on sampling and counting reads derived from transcripts</a:t>
            </a:r>
          </a:p>
          <a:p>
            <a:r>
              <a:rPr lang="en-US" sz="2400" dirty="0" smtClean="0"/>
              <a:t>Fold changes based on few read counts lack statistical significance.</a:t>
            </a:r>
          </a:p>
          <a:p>
            <a:r>
              <a:rPr lang="en-US" sz="2400" dirty="0" smtClean="0"/>
              <a:t>Multiple analysis frameworks are available – alternative and often complementary approaches to support biological investigations.</a:t>
            </a:r>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Links</a:t>
            </a:r>
            <a:endParaRPr lang="en-US" dirty="0"/>
          </a:p>
        </p:txBody>
      </p:sp>
      <p:sp>
        <p:nvSpPr>
          <p:cNvPr id="3" name="Content Placeholder 2"/>
          <p:cNvSpPr>
            <a:spLocks noGrp="1"/>
          </p:cNvSpPr>
          <p:nvPr>
            <p:ph idx="1"/>
          </p:nvPr>
        </p:nvSpPr>
        <p:spPr>
          <a:xfrm>
            <a:off x="1491926" y="1417638"/>
            <a:ext cx="6613428" cy="4525963"/>
          </a:xfrm>
        </p:spPr>
        <p:txBody>
          <a:bodyPr>
            <a:normAutofit fontScale="77500" lnSpcReduction="20000"/>
          </a:bodyPr>
          <a:lstStyle/>
          <a:p>
            <a:r>
              <a:rPr lang="en-US" dirty="0" smtClean="0"/>
              <a:t>Tuxedo</a:t>
            </a:r>
          </a:p>
          <a:p>
            <a:pPr lvl="1"/>
            <a:r>
              <a:rPr lang="en-US" dirty="0" err="1" smtClean="0"/>
              <a:t>Tophat</a:t>
            </a:r>
            <a:r>
              <a:rPr lang="en-US" dirty="0" smtClean="0"/>
              <a:t>: http</a:t>
            </a:r>
            <a:r>
              <a:rPr lang="en-US" dirty="0"/>
              <a:t>://</a:t>
            </a:r>
            <a:r>
              <a:rPr lang="en-US" dirty="0" err="1"/>
              <a:t>tophat.cbcb.umd.edu</a:t>
            </a:r>
            <a:r>
              <a:rPr lang="en-US" dirty="0"/>
              <a:t>/</a:t>
            </a:r>
            <a:endParaRPr lang="en-US" dirty="0" smtClean="0"/>
          </a:p>
          <a:p>
            <a:pPr lvl="1"/>
            <a:r>
              <a:rPr lang="en-US" dirty="0" smtClean="0">
                <a:hlinkClick r:id="rId2"/>
              </a:rPr>
              <a:t>Cufflinks: http</a:t>
            </a:r>
            <a:r>
              <a:rPr lang="en-US" dirty="0">
                <a:hlinkClick r:id="rId2"/>
              </a:rPr>
              <a:t>://cufflinks.cbcb.umd.edu</a:t>
            </a:r>
            <a:r>
              <a:rPr lang="en-US" dirty="0" smtClean="0">
                <a:hlinkClick r:id="rId2"/>
              </a:rPr>
              <a:t>/</a:t>
            </a:r>
            <a:endParaRPr lang="en-US" dirty="0" smtClean="0"/>
          </a:p>
          <a:p>
            <a:r>
              <a:rPr lang="en-US" dirty="0" smtClean="0"/>
              <a:t>Trinity</a:t>
            </a:r>
          </a:p>
          <a:p>
            <a:pPr lvl="1"/>
            <a:r>
              <a:rPr lang="en-US" dirty="0">
                <a:hlinkClick r:id="rId3"/>
              </a:rPr>
              <a:t>http://trinityrnaseq.sourceforge.net</a:t>
            </a:r>
            <a:r>
              <a:rPr lang="en-US" dirty="0" smtClean="0">
                <a:hlinkClick r:id="rId3"/>
              </a:rPr>
              <a:t>/</a:t>
            </a:r>
            <a:endParaRPr lang="en-US" dirty="0" smtClean="0"/>
          </a:p>
          <a:p>
            <a:r>
              <a:rPr lang="en-US" dirty="0" smtClean="0"/>
              <a:t>Visualization</a:t>
            </a:r>
          </a:p>
          <a:p>
            <a:pPr lvl="1"/>
            <a:r>
              <a:rPr lang="en-US" dirty="0" smtClean="0"/>
              <a:t>IGV</a:t>
            </a:r>
            <a:r>
              <a:rPr lang="en-US" dirty="0"/>
              <a:t>: </a:t>
            </a:r>
            <a:r>
              <a:rPr lang="en-US" dirty="0">
                <a:hlinkClick r:id="rId4"/>
              </a:rPr>
              <a:t>http://www.broadinstitute.org/igv</a:t>
            </a:r>
            <a:r>
              <a:rPr lang="en-US" dirty="0" smtClean="0">
                <a:hlinkClick r:id="rId4"/>
              </a:rPr>
              <a:t>/</a:t>
            </a:r>
            <a:endParaRPr lang="en-US" dirty="0" smtClean="0"/>
          </a:p>
          <a:p>
            <a:pPr lvl="1"/>
            <a:r>
              <a:rPr lang="en-US" dirty="0" err="1" smtClean="0"/>
              <a:t>Genomeview</a:t>
            </a:r>
            <a:r>
              <a:rPr lang="en-US" dirty="0" smtClean="0"/>
              <a:t>: </a:t>
            </a:r>
            <a:r>
              <a:rPr lang="en-US" dirty="0" smtClean="0">
                <a:hlinkClick r:id="rId5"/>
              </a:rPr>
              <a:t>http://genomeview.org</a:t>
            </a:r>
            <a:endParaRPr lang="en-US" dirty="0" smtClean="0"/>
          </a:p>
          <a:p>
            <a:r>
              <a:rPr lang="en-US" dirty="0" smtClean="0"/>
              <a:t>GMAP</a:t>
            </a:r>
          </a:p>
          <a:p>
            <a:pPr lvl="1"/>
            <a:r>
              <a:rPr lang="en-US" dirty="0">
                <a:hlinkClick r:id="rId6"/>
              </a:rPr>
              <a:t>http://research-pub.gene.com/gmap</a:t>
            </a:r>
            <a:r>
              <a:rPr lang="en-US" dirty="0" smtClean="0">
                <a:hlinkClick r:id="rId6"/>
              </a:rPr>
              <a:t>/</a:t>
            </a:r>
            <a:endParaRPr lang="en-US" dirty="0" smtClean="0"/>
          </a:p>
          <a:p>
            <a:r>
              <a:rPr lang="en-US" dirty="0" err="1" smtClean="0"/>
              <a:t>Samtools</a:t>
            </a:r>
            <a:endParaRPr lang="en-US" dirty="0"/>
          </a:p>
          <a:p>
            <a:pPr lvl="1"/>
            <a:r>
              <a:rPr lang="en-US" dirty="0"/>
              <a:t>http://</a:t>
            </a:r>
            <a:r>
              <a:rPr lang="en-US" dirty="0" err="1"/>
              <a:t>samtools.sourceforge.net</a:t>
            </a:r>
            <a:r>
              <a:rPr lang="en-US" dirty="0"/>
              <a:t>/</a:t>
            </a:r>
          </a:p>
        </p:txBody>
      </p:sp>
    </p:spTree>
    <p:extLst>
      <p:ext uri="{BB962C8B-B14F-4D97-AF65-F5344CB8AC3E}">
        <p14:creationId xmlns:p14="http://schemas.microsoft.com/office/powerpoint/2010/main" val="100002146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4566</TotalTime>
  <Words>6024</Words>
  <Application>Microsoft Macintosh PowerPoint</Application>
  <PresentationFormat>On-screen Show (4:3)</PresentationFormat>
  <Paragraphs>940</Paragraphs>
  <Slides>100</Slides>
  <Notes>52</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Office Theme</vt:lpstr>
      <vt:lpstr>Workshop B: Genome-Based and Genome-Free Transcript Reconstruction and Analysis  Using RNA-Seq Data</vt:lpstr>
      <vt:lpstr>Workshop Overview</vt:lpstr>
      <vt:lpstr>Overview of RNA-Seq</vt:lpstr>
      <vt:lpstr>Common Data Formats for RNA-Seq</vt:lpstr>
      <vt:lpstr>Paired-end 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Companion Materials</vt:lpstr>
      <vt:lpstr>Download the RNA-Seq Workshop Virtual Machine (VM) Image and Related Materials</vt:lpstr>
      <vt:lpstr>Demo VirtualBox</vt:lpstr>
      <vt:lpstr>Overview of the Tuxedo Software Suite</vt:lpstr>
      <vt:lpstr>PowerPoint Presentation</vt:lpstr>
      <vt:lpstr>PowerPoint Presentation</vt:lpstr>
      <vt:lpstr>PowerPoint Presentation</vt:lpstr>
      <vt:lpstr>PowerPoint Presentation</vt:lpstr>
      <vt:lpstr>PowerPoint Presentation</vt:lpstr>
      <vt:lpstr>Samtools</vt:lpstr>
      <vt:lpstr>Visualizing Alignments  of RNA-Seq reads</vt:lpstr>
      <vt:lpstr>Text-based Alignment Viewer</vt:lpstr>
      <vt:lpstr>IGV</vt:lpstr>
      <vt:lpstr>PowerPoint Presentation</vt:lpstr>
      <vt:lpstr>GenomeView</vt:lpstr>
      <vt:lpstr>GenomeView: viewing TopHat alignments</vt:lpstr>
      <vt:lpstr>Transcript Reconstruction Using Cufflinks</vt:lpstr>
      <vt:lpstr>Transcript Reconstruction Using Cufflinks</vt:lpstr>
      <vt:lpstr>Transcript Reconstruction Using Cufflinks</vt:lpstr>
      <vt:lpstr>Transcript Structures in GTF Format (tab-delimited fields per line shown transposed to a column format here)</vt:lpstr>
      <vt:lpstr>Demo: Tuxedo and IGV</vt:lpstr>
      <vt:lpstr>De novo transcriptome assembly</vt:lpstr>
      <vt:lpstr>The General Approach to  De novo RNA-Seq Assembly Using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Trinity Demo</vt:lpstr>
      <vt:lpstr>Improved reconstruction with deeper sequencing depth and Genome-based reconstruction is  more sensitive than de novo methods</vt:lpstr>
      <vt:lpstr>Strand-specific RNA-Seq is Preferred</vt:lpstr>
      <vt:lpstr>PowerPoint Presentation</vt:lpstr>
      <vt:lpstr>Antisense-dominated Transcription</vt:lpstr>
      <vt:lpstr>Summary</vt:lpstr>
      <vt:lpstr>Abundance Estimation (Aka. Computing Expression Values)</vt:lpstr>
      <vt:lpstr>PowerPoint Presentation</vt:lpstr>
      <vt:lpstr>PowerPoint Presentation</vt:lpstr>
      <vt:lpstr>Normalized Expression Values</vt:lpstr>
      <vt:lpstr>Multiply-mapped Reads Confound Abundance Estimation</vt:lpstr>
      <vt:lpstr>Multiply-mapped Reads Confound Abundance Estimation</vt:lpstr>
      <vt:lpstr>PowerPoint Presentation</vt:lpstr>
      <vt:lpstr>Diff. Expression Analysis Involves</vt:lpstr>
      <vt:lpstr>Observed RNA-Seq Counts Result from Random Sampling of the Population of Reads</vt:lpstr>
      <vt:lpstr>Example: One gene*not* differentially expressed</vt:lpstr>
      <vt:lpstr>Beware of concluding fold change from small numbers of counts</vt:lpstr>
      <vt:lpstr>More Counts = More Statistical Power</vt:lpstr>
      <vt:lpstr>Tools for DE analysis with RNA-Seq</vt:lpstr>
      <vt:lpstr>Visualization of DE results and Expression Profiling</vt:lpstr>
      <vt:lpstr>PowerPoint Presentation</vt:lpstr>
      <vt:lpstr>Comparing Multiple Samples</vt:lpstr>
      <vt:lpstr>Examining Patterns of Expression Across Samples</vt:lpstr>
      <vt:lpstr>RNA-Seq Analysis Frameworks</vt:lpstr>
      <vt:lpstr>Tuxedo Framework for Transcriptome Analysis</vt:lpstr>
      <vt:lpstr>Full Tuxedo Framework Demo</vt:lpstr>
      <vt:lpstr>Trinity Framework for Transcriptome Analysis</vt:lpstr>
      <vt:lpstr>Full Trinity Framework Demo</vt:lpstr>
      <vt:lpstr>Summary of Key Points</vt:lpstr>
      <vt:lpstr>Software Links</vt:lpstr>
      <vt:lpstr>Papers of Interest</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280</cp:revision>
  <cp:lastPrinted>2012-10-25T15:15:08Z</cp:lastPrinted>
  <dcterms:created xsi:type="dcterms:W3CDTF">2012-10-21T21:15:39Z</dcterms:created>
  <dcterms:modified xsi:type="dcterms:W3CDTF">2013-06-18T17:50:32Z</dcterms:modified>
</cp:coreProperties>
</file>